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6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704" r:id="rId6"/>
  </p:sldMasterIdLst>
  <p:notesMasterIdLst>
    <p:notesMasterId r:id="rId35"/>
  </p:notesMasterIdLst>
  <p:sldIdLst>
    <p:sldId id="294" r:id="rId7"/>
    <p:sldId id="259" r:id="rId8"/>
    <p:sldId id="464" r:id="rId9"/>
    <p:sldId id="256" r:id="rId10"/>
    <p:sldId id="260" r:id="rId11"/>
    <p:sldId id="286" r:id="rId12"/>
    <p:sldId id="287" r:id="rId13"/>
    <p:sldId id="395" r:id="rId14"/>
    <p:sldId id="466" r:id="rId15"/>
    <p:sldId id="432" r:id="rId16"/>
    <p:sldId id="275" r:id="rId17"/>
    <p:sldId id="458" r:id="rId18"/>
    <p:sldId id="430" r:id="rId19"/>
    <p:sldId id="304" r:id="rId20"/>
    <p:sldId id="313" r:id="rId21"/>
    <p:sldId id="459" r:id="rId22"/>
    <p:sldId id="460" r:id="rId23"/>
    <p:sldId id="306" r:id="rId24"/>
    <p:sldId id="450" r:id="rId25"/>
    <p:sldId id="452" r:id="rId26"/>
    <p:sldId id="453" r:id="rId27"/>
    <p:sldId id="465" r:id="rId28"/>
    <p:sldId id="418" r:id="rId29"/>
    <p:sldId id="454" r:id="rId30"/>
    <p:sldId id="416" r:id="rId31"/>
    <p:sldId id="417" r:id="rId32"/>
    <p:sldId id="422" r:id="rId33"/>
    <p:sldId id="420" r:id="rId34"/>
  </p:sldIdLst>
  <p:sldSz cx="12192000" cy="6858000"/>
  <p:notesSz cx="6886575" cy="10017125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9252F0-0834-4953-AE4F-9A5639A8E627}">
          <p14:sldIdLst>
            <p14:sldId id="294"/>
            <p14:sldId id="259"/>
            <p14:sldId id="464"/>
            <p14:sldId id="256"/>
            <p14:sldId id="260"/>
            <p14:sldId id="286"/>
            <p14:sldId id="287"/>
            <p14:sldId id="395"/>
            <p14:sldId id="466"/>
            <p14:sldId id="432"/>
            <p14:sldId id="275"/>
            <p14:sldId id="458"/>
            <p14:sldId id="430"/>
            <p14:sldId id="304"/>
            <p14:sldId id="313"/>
            <p14:sldId id="459"/>
            <p14:sldId id="460"/>
            <p14:sldId id="306"/>
            <p14:sldId id="450"/>
            <p14:sldId id="452"/>
            <p14:sldId id="453"/>
            <p14:sldId id="465"/>
            <p14:sldId id="418"/>
            <p14:sldId id="454"/>
            <p14:sldId id="416"/>
            <p14:sldId id="417"/>
            <p14:sldId id="422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A9"/>
    <a:srgbClr val="007F9E"/>
    <a:srgbClr val="93FAFF"/>
    <a:srgbClr val="15F4FF"/>
    <a:srgbClr val="7DF9FF"/>
    <a:srgbClr val="E0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A861F-1497-4FED-B1FF-08E60D97397D}" v="27" dt="2022-03-08T07:15:37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24" autoAdjust="0"/>
  </p:normalViewPr>
  <p:slideViewPr>
    <p:cSldViewPr snapToGrid="0">
      <p:cViewPr varScale="1">
        <p:scale>
          <a:sx n="98" d="100"/>
          <a:sy n="98" d="100"/>
        </p:scale>
        <p:origin x="10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259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799" y="0"/>
            <a:ext cx="2984183" cy="50259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4E85054E-CA6F-47BD-8593-992E31BA70B5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8" y="4820741"/>
            <a:ext cx="5509260" cy="3944243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4531"/>
            <a:ext cx="2984183" cy="50259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799" y="9514531"/>
            <a:ext cx="2984183" cy="50259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82D4F8AD-8F13-49B0-825A-4907B5109A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2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4F8AD-8F13-49B0-825A-4907B5109AF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27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Sonuç sayısı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Yayın türü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article, book </a:t>
            </a: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veya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case study</a:t>
            </a:r>
          </a:p>
          <a:p>
            <a:pPr marL="228600" indent="-228600">
              <a:buFont typeface="+mj-lt"/>
              <a:buAutoNum type="arabicPeriod"/>
            </a:pP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Yayın yılı</a:t>
            </a:r>
          </a:p>
          <a:p>
            <a:pPr marL="228600" indent="-228600">
              <a:buFont typeface="+mj-lt"/>
              <a:buAutoNum type="arabicPeriod"/>
            </a:pP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Hızlı erişim linki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Yazarlar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Özet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tr-T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Erişim durumu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(available/unavailable, Open Access)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500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6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31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01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19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305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451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AFF61-3EC2-45E6-BF29-7CEB43CB72A9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94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4F8AD-8F13-49B0-825A-4907B5109AF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58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4F8AD-8F13-49B0-825A-4907B5109AF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28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Accounting, finance and Economics</a:t>
            </a:r>
          </a:p>
          <a:p>
            <a:r>
              <a:rPr lang="en-GB" dirty="0"/>
              <a:t>Business, Management &amp; strategy </a:t>
            </a:r>
          </a:p>
          <a:p>
            <a:r>
              <a:rPr lang="en-GB" dirty="0"/>
              <a:t>HR, learning and organisation studies</a:t>
            </a:r>
          </a:p>
          <a:p>
            <a:r>
              <a:rPr lang="en-GB" dirty="0"/>
              <a:t>Information and knowledge management </a:t>
            </a:r>
          </a:p>
          <a:p>
            <a:r>
              <a:rPr lang="en-GB" dirty="0"/>
              <a:t>Marketing </a:t>
            </a:r>
          </a:p>
          <a:p>
            <a:r>
              <a:rPr lang="en-GB" dirty="0"/>
              <a:t>Operations, logistics and quality </a:t>
            </a:r>
          </a:p>
          <a:p>
            <a:r>
              <a:rPr lang="en-GB" dirty="0"/>
              <a:t>Property management &amp; built environment </a:t>
            </a:r>
          </a:p>
          <a:p>
            <a:r>
              <a:rPr lang="en-GB" dirty="0"/>
              <a:t>Public policy and environmental management </a:t>
            </a:r>
          </a:p>
          <a:p>
            <a:r>
              <a:rPr lang="en-GB" dirty="0"/>
              <a:t>Tourism and hospitality management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4F8AD-8F13-49B0-825A-4907B5109AF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4F8AD-8F13-49B0-825A-4907B5109AF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194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4F8AD-8F13-49B0-825A-4907B5109AF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5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4F8AD-8F13-49B0-825A-4907B5109AF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87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9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4547B-F265-654C-BA61-E8311CB81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4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1B7CC-1742-A748-A27C-7CEDFC9EF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092CC-253A-AB46-A6C7-DF47848B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81609-3F71-5C46-989A-6195DD06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3A0E1-5581-9643-9DA4-43D05C81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4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0903BF-3DF0-45E1-BEBA-A21E4E75C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4030" y="1122363"/>
            <a:ext cx="4930923" cy="1766116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5497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7E05A-E891-4883-99D0-303E34C11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4030" y="3942475"/>
            <a:ext cx="3948157" cy="1766116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833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168D1-331A-4360-B0D6-ED3A70C6B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4030" y="814714"/>
            <a:ext cx="5324030" cy="1766116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0954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CB941-B083-4B5E-8445-36FDB9967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291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115" y="4139028"/>
            <a:ext cx="4366900" cy="1766116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1924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3560B-E847-426C-8A02-6A5E987FFD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7477" y="4512179"/>
            <a:ext cx="4332717" cy="1828800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700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149821-1285-4857-A259-06ACB62F4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7477" y="828942"/>
            <a:ext cx="5383850" cy="1828800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69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1A536-1DAC-48A9-8CBF-97F956593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7477" y="828942"/>
            <a:ext cx="5383850" cy="1828800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74FF86-02C9-4099-879F-D25C9A0CF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327" y="1709738"/>
            <a:ext cx="4777100" cy="2852737"/>
          </a:xfrm>
        </p:spPr>
        <p:txBody>
          <a:bodyPr anchor="ctr"/>
          <a:lstStyle>
            <a:lvl1pPr algn="ctr">
              <a:defRPr lang="en-US" sz="540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060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C5F5F2-08D5-4C02-A4C4-D1D72C812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450" y="1709738"/>
            <a:ext cx="4777100" cy="2852737"/>
          </a:xfrm>
        </p:spPr>
        <p:txBody>
          <a:bodyPr anchor="ctr"/>
          <a:lstStyle>
            <a:lvl1pPr algn="ctr">
              <a:defRPr lang="en-US" sz="540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8933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799C6E-48CC-4B50-9E58-F7A7B68BF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192" y="1846474"/>
            <a:ext cx="4777100" cy="2852737"/>
          </a:xfrm>
        </p:spPr>
        <p:txBody>
          <a:bodyPr anchor="ctr"/>
          <a:lstStyle>
            <a:lvl1pPr algn="ctr">
              <a:defRPr lang="en-US" sz="540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968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3AE3757-5FB5-4000-B5D2-01B226197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887" y="1949026"/>
            <a:ext cx="4777100" cy="2852737"/>
          </a:xfrm>
        </p:spPr>
        <p:txBody>
          <a:bodyPr anchor="ctr"/>
          <a:lstStyle>
            <a:lvl1pPr algn="ctr">
              <a:defRPr lang="en-US" sz="540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529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391913-1354-4B05-9467-2C5A75EFB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8" y="2060124"/>
            <a:ext cx="4777100" cy="2852737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071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D31A6-E69F-463F-87E3-1766D8CAF9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8" y="2060124"/>
            <a:ext cx="4777100" cy="2852737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674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031B11-A391-4BD0-9E11-827C19F62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8" y="2060124"/>
            <a:ext cx="4777100" cy="2852737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122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EE0CC-243D-4722-A4DD-98C7C8E7B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8" y="2060124"/>
            <a:ext cx="4777100" cy="2852737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979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3A0947-C8A3-4715-9C35-E80EA7DC7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332139" cy="6936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8" y="2060124"/>
            <a:ext cx="4777100" cy="2852737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883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92CC10-6DA9-4900-8A93-19DD24B76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8" y="2060124"/>
            <a:ext cx="4777100" cy="2852737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64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F790F1-3F40-434C-9DAE-2B26B8FAA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8" y="2060124"/>
            <a:ext cx="4777100" cy="2852737"/>
          </a:xfrm>
        </p:spPr>
        <p:txBody>
          <a:bodyPr anchor="ctr">
            <a:normAutofit/>
          </a:bodyPr>
          <a:lstStyle>
            <a:lvl1pPr algn="ctr">
              <a:defRPr lang="en-US" sz="4400" kern="12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155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16779A-BBDE-49D7-8934-064389355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7B5D5-C3F1-F148-AF54-E563071B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FCC0-B3B1-1E4E-B6FA-110D0F989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FFD6-887F-2947-9303-F5DA5EC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BB93-2BDD-F143-AD58-942BB39B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E6B7-E81A-B44A-8F61-E83A3A9B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1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5DDB304-1C13-453E-B52E-72821F28E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7B5D5-C3F1-F148-AF54-E563071B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FCC0-B3B1-1E4E-B6FA-110D0F989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FFD6-887F-2947-9303-F5DA5EC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BB93-2BDD-F143-AD58-942BB39B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E6B7-E81A-B44A-8F61-E83A3A9B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4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EF62835-76EC-4333-9821-6410D694E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4295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7B5D5-C3F1-F148-AF54-E563071B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FCC0-B3B1-1E4E-B6FA-110D0F989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FFD6-887F-2947-9303-F5DA5EC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BB93-2BDD-F143-AD58-942BB39B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E6B7-E81A-B44A-8F61-E83A3A9B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06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55AE-D8FA-CD4B-A5EA-8A53A34A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5953-1EAC-0D43-B9B6-9511035CE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DA442-7382-6549-BFDE-B859A7C67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F3E66-B1B8-DB47-863A-64BE4230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1F18D-D2A4-B14D-8042-C42FC343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A1AA-2F45-EA4A-AED2-1C2F51B4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32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A53E-8FD7-5140-A203-B3A0A1C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5F880-E2BA-694A-BF50-6D9635B25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C6DD1-7AD4-7649-8BCB-CF804CF52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5DD76-8B9E-CB4A-818B-F59195A3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1F512-FABB-D84C-86DC-688CAA635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48CCD-7A35-ED44-B509-B6195920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A49791-79B5-B941-A4DE-5F1D2937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7F3A6-ABC5-6C40-8A65-ECD2961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28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7C3-5499-1146-8B07-514E6DE4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817AA-036F-B94A-9B08-7A975A27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9765-E932-924E-9A46-CEA0AF65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73496-C2F1-584E-A186-2C7D950E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76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31BA9-E862-B947-ACCD-97EA80E5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94BA9-F1C6-914C-972A-4E9CEA33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229F-C36D-374D-86D3-7A9A16B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52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7730-BEDD-1249-80FD-AE4AA47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0B02-5C0F-444C-8D72-B0A49491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0DD9A-C43B-8A4D-98D9-514522F8E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31-85EC-1A48-93CF-7F3C274A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35173-A300-5248-89D4-4D5FD561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E83B2-716A-414F-A981-6D2C4B1F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87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DA33-9F89-C046-9603-69C455C6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D37307-0685-A245-9B60-4663015BC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E8743-17B0-F341-9886-036C5ABC5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6A063-1E7E-634B-A231-81D2E36D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C4CDC-5BE8-3B4A-AEF3-CE384317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6A81A-D685-6A4D-9EF0-33CE059E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B15D-67E7-DB4B-BBE6-0748F6DE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A50CB-2EDD-EC43-A353-17186A113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DA79F-0760-EB4A-B7A8-B2CAB58D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D0A9-D96C-4247-9A11-C6BB413F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7AC0-7484-C840-898D-B8A3097B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63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9FF9B-9FC6-9047-9E6C-19686646B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991D0-82FD-2B41-BD4B-D829B5E4A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969B-C780-7D44-B464-D216ED01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F90A-2D0B-CC45-A464-ABB3C746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6263A-D452-FE42-AA92-F2362051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6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1B7CC-1742-A748-A27C-7CEDFC9EF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092CC-253A-AB46-A6C7-DF47848B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81609-3F71-5C46-989A-6195DD06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3A0E1-5581-9643-9DA4-43D05C81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87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7B5D5-C3F1-F148-AF54-E563071BE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z="4400" dirty="0">
                <a:solidFill>
                  <a:srgbClr val="008080"/>
                </a:solidFill>
                <a:latin typeface="Georgia" panose="02040502050405020303" pitchFamily="18" charset="0"/>
              </a:rPr>
              <a:t>How to Get Started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FCC0-B3B1-1E4E-B6FA-110D0F989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FFD6-887F-2947-9303-F5DA5EC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BB93-2BDD-F143-AD58-942BB39B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E6B7-E81A-B44A-8F61-E83A3A9B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124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0201E-209E-A640-A30F-CA56E5012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64ED-52FE-F744-9916-828D1C38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6AEB5-A420-6641-BAB7-3D16A98B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9A04-9E5D-4A40-89E8-105BC16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931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55AE-D8FA-CD4B-A5EA-8A53A34A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5953-1EAC-0D43-B9B6-9511035CE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DA442-7382-6549-BFDE-B859A7C67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F3E66-B1B8-DB47-863A-64BE4230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1F18D-D2A4-B14D-8042-C42FC343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A1AA-2F45-EA4A-AED2-1C2F51B4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4260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A53E-8FD7-5140-A203-B3A0A1C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5F880-E2BA-694A-BF50-6D9635B25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C6DD1-7AD4-7649-8BCB-CF804CF52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5DD76-8B9E-CB4A-818B-F59195A3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1F512-FABB-D84C-86DC-688CAA635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48CCD-7A35-ED44-B509-B6195920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A49791-79B5-B941-A4DE-5F1D2937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7F3A6-ABC5-6C40-8A65-ECD2961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274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7C3-5499-1146-8B07-514E6DE4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817AA-036F-B94A-9B08-7A975A27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9765-E932-924E-9A46-CEA0AF65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73496-C2F1-584E-A186-2C7D950E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57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31BA9-E862-B947-ACCD-97EA80E5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94BA9-F1C6-914C-972A-4E9CEA33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229F-C36D-374D-86D3-7A9A16B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9817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7730-BEDD-1249-80FD-AE4AA47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0B02-5C0F-444C-8D72-B0A49491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0DD9A-C43B-8A4D-98D9-514522F8E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31-85EC-1A48-93CF-7F3C274A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35173-A300-5248-89D4-4D5FD561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E83B2-716A-414F-A981-6D2C4B1F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4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DA33-9F89-C046-9603-69C455C6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D37307-0685-A245-9B60-4663015BC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E8743-17B0-F341-9886-036C5ABC5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6A063-1E7E-634B-A231-81D2E36D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C4CDC-5BE8-3B4A-AEF3-CE384317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6A81A-D685-6A4D-9EF0-33CE059E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348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B15D-67E7-DB4B-BBE6-0748F6DE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A50CB-2EDD-EC43-A353-17186A113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DA79F-0760-EB4A-B7A8-B2CAB58D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D0A9-D96C-4247-9A11-C6BB413F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7AC0-7484-C840-898D-B8A3097B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733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9FF9B-9FC6-9047-9E6C-19686646B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991D0-82FD-2B41-BD4B-D829B5E4A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969B-C780-7D44-B464-D216ED01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F90A-2D0B-CC45-A464-ABB3C746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6263A-D452-FE42-AA92-F2362051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340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42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397611-36A8-40E4-8CF8-7807B610258E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3E529-A34F-2940-AC33-44C1D056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365126"/>
            <a:ext cx="11140155" cy="828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E96C-FA5C-B140-A06C-9C8939CF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9" y="1273323"/>
            <a:ext cx="11140155" cy="4537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206C0-55D0-F043-BD6F-40271ABD6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DCF1-535F-B640-82FC-30A92388BB20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8796C-5BBE-3846-8E63-EC16D8915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DF0E8-FCE6-5344-99CF-11CB78ACE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6800" y="63990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AA1F2295-EAF6-204E-B952-E48BF67200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8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3700" b="0" i="0" u="none" strike="noStrike" kern="1200" cap="none" spc="0" normalizeH="0" baseline="0" dirty="0">
          <a:ln>
            <a:noFill/>
          </a:ln>
          <a:solidFill>
            <a:srgbClr val="007178"/>
          </a:solidFill>
          <a:effectLst/>
          <a:uLnTx/>
          <a:uFillTx/>
          <a:latin typeface="Georgia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1600" b="1" kern="1200" dirty="0">
          <a:solidFill>
            <a:srgbClr val="007178"/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3E529-A34F-2940-AC33-44C1D056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E96C-FA5C-B140-A06C-9C8939CF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478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206C0-55D0-F043-BD6F-40271ABD6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421EB-64F7-4C4A-8214-60BD44A7000F}" type="datetimeFigureOut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8796C-5BBE-3846-8E63-EC16D8915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DF0E8-FCE6-5344-99CF-11CB78ACE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3B4-D26D-40D9-AD8A-79A39FED74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6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08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tonta@emerald.com" TargetMode="External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8" y="11"/>
            <a:ext cx="9695519" cy="6855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" name="object 3"/>
          <p:cNvSpPr/>
          <p:nvPr/>
        </p:nvSpPr>
        <p:spPr>
          <a:xfrm>
            <a:off x="2031123" y="1079660"/>
            <a:ext cx="3474490" cy="4012304"/>
          </a:xfrm>
          <a:custGeom>
            <a:avLst/>
            <a:gdLst/>
            <a:ahLst/>
            <a:cxnLst/>
            <a:rect l="l" t="t" r="r" b="b"/>
            <a:pathLst>
              <a:path w="3831590" h="4424680">
                <a:moveTo>
                  <a:pt x="1915795" y="0"/>
                </a:moveTo>
                <a:lnTo>
                  <a:pt x="0" y="1106081"/>
                </a:lnTo>
                <a:lnTo>
                  <a:pt x="0" y="3318256"/>
                </a:lnTo>
                <a:lnTo>
                  <a:pt x="1915795" y="4424337"/>
                </a:lnTo>
                <a:lnTo>
                  <a:pt x="3831590" y="3318256"/>
                </a:lnTo>
                <a:lnTo>
                  <a:pt x="3831590" y="1106081"/>
                </a:lnTo>
                <a:lnTo>
                  <a:pt x="1915795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97744" y="2493166"/>
            <a:ext cx="2901550" cy="1549931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ts val="6692"/>
              </a:lnSpc>
              <a:spcBef>
                <a:spcPts val="86"/>
              </a:spcBef>
            </a:pPr>
            <a:r>
              <a:rPr sz="5985" spc="-9" dirty="0">
                <a:latin typeface="Georgia"/>
                <a:cs typeface="Georgia"/>
              </a:rPr>
              <a:t>Emerald</a:t>
            </a:r>
            <a:endParaRPr sz="5985" dirty="0">
              <a:latin typeface="Georgia"/>
              <a:cs typeface="Georgia"/>
            </a:endParaRPr>
          </a:p>
          <a:p>
            <a:pPr marL="11516">
              <a:lnSpc>
                <a:spcPts val="5332"/>
              </a:lnSpc>
            </a:pPr>
            <a:r>
              <a:rPr sz="4851" spc="-41" dirty="0">
                <a:latin typeface="Georgia"/>
                <a:cs typeface="Georgia"/>
              </a:rPr>
              <a:t>Publishing</a:t>
            </a:r>
            <a:endParaRPr sz="4851" dirty="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6474" y="6216038"/>
            <a:ext cx="227986" cy="143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" name="object 7"/>
          <p:cNvSpPr/>
          <p:nvPr/>
        </p:nvSpPr>
        <p:spPr>
          <a:xfrm>
            <a:off x="9610097" y="6216034"/>
            <a:ext cx="99686" cy="1410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" name="object 8"/>
          <p:cNvSpPr/>
          <p:nvPr/>
        </p:nvSpPr>
        <p:spPr>
          <a:xfrm>
            <a:off x="9731851" y="6345595"/>
            <a:ext cx="86949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478" y="0"/>
                </a:lnTo>
              </a:path>
            </a:pathLst>
          </a:custGeom>
          <a:ln w="241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9" name="object 9"/>
          <p:cNvSpPr/>
          <p:nvPr/>
        </p:nvSpPr>
        <p:spPr>
          <a:xfrm>
            <a:off x="9744656" y="6216035"/>
            <a:ext cx="0" cy="118619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809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0" name="object 10"/>
          <p:cNvSpPr/>
          <p:nvPr/>
        </p:nvSpPr>
        <p:spPr>
          <a:xfrm>
            <a:off x="9850717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1" name="object 11"/>
          <p:cNvSpPr/>
          <p:nvPr/>
        </p:nvSpPr>
        <p:spPr>
          <a:xfrm>
            <a:off x="9882787" y="6213654"/>
            <a:ext cx="95136" cy="145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2" name="object 12"/>
          <p:cNvSpPr/>
          <p:nvPr/>
        </p:nvSpPr>
        <p:spPr>
          <a:xfrm>
            <a:off x="9997788" y="6297690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3" name="object 13"/>
          <p:cNvSpPr/>
          <p:nvPr/>
        </p:nvSpPr>
        <p:spPr>
          <a:xfrm>
            <a:off x="9997788" y="6286750"/>
            <a:ext cx="116315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7673" y="0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4" name="object 14"/>
          <p:cNvSpPr/>
          <p:nvPr/>
        </p:nvSpPr>
        <p:spPr>
          <a:xfrm>
            <a:off x="9997788" y="6215924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5" name="object 15"/>
          <p:cNvSpPr/>
          <p:nvPr/>
        </p:nvSpPr>
        <p:spPr>
          <a:xfrm>
            <a:off x="10087951" y="6297852"/>
            <a:ext cx="25912" cy="59309"/>
          </a:xfrm>
          <a:custGeom>
            <a:avLst/>
            <a:gdLst/>
            <a:ahLst/>
            <a:cxnLst/>
            <a:rect l="l" t="t" r="r" b="b"/>
            <a:pathLst>
              <a:path w="28575" h="65404">
                <a:moveTo>
                  <a:pt x="28244" y="0"/>
                </a:moveTo>
                <a:lnTo>
                  <a:pt x="0" y="0"/>
                </a:lnTo>
                <a:lnTo>
                  <a:pt x="0" y="65277"/>
                </a:lnTo>
                <a:lnTo>
                  <a:pt x="28244" y="65277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6" name="object 16"/>
          <p:cNvSpPr/>
          <p:nvPr/>
        </p:nvSpPr>
        <p:spPr>
          <a:xfrm>
            <a:off x="10087951" y="6216039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28244" y="0"/>
                </a:moveTo>
                <a:lnTo>
                  <a:pt x="0" y="0"/>
                </a:lnTo>
                <a:lnTo>
                  <a:pt x="0" y="65913"/>
                </a:lnTo>
                <a:lnTo>
                  <a:pt x="28244" y="65913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7" name="object 17"/>
          <p:cNvSpPr/>
          <p:nvPr/>
        </p:nvSpPr>
        <p:spPr>
          <a:xfrm>
            <a:off x="10156385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8" name="object 18"/>
          <p:cNvSpPr/>
          <p:nvPr/>
        </p:nvSpPr>
        <p:spPr>
          <a:xfrm>
            <a:off x="10199182" y="6216037"/>
            <a:ext cx="115198" cy="140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19" name="object 19"/>
          <p:cNvSpPr/>
          <p:nvPr/>
        </p:nvSpPr>
        <p:spPr>
          <a:xfrm>
            <a:off x="10334838" y="6213658"/>
            <a:ext cx="132081" cy="1457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0" name="object 20"/>
          <p:cNvSpPr/>
          <p:nvPr/>
        </p:nvSpPr>
        <p:spPr>
          <a:xfrm>
            <a:off x="9338100" y="5993070"/>
            <a:ext cx="157393" cy="1845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1" name="object 21"/>
          <p:cNvSpPr/>
          <p:nvPr/>
        </p:nvSpPr>
        <p:spPr>
          <a:xfrm>
            <a:off x="9527562" y="5993071"/>
            <a:ext cx="264301" cy="180807"/>
          </a:xfrm>
          <a:custGeom>
            <a:avLst/>
            <a:gdLst/>
            <a:ahLst/>
            <a:cxnLst/>
            <a:rect l="l" t="t" r="r" b="b"/>
            <a:pathLst>
              <a:path w="291465" h="199390">
                <a:moveTo>
                  <a:pt x="16306" y="4660"/>
                </a:moveTo>
                <a:lnTo>
                  <a:pt x="0" y="4660"/>
                </a:lnTo>
                <a:lnTo>
                  <a:pt x="0" y="198831"/>
                </a:lnTo>
                <a:lnTo>
                  <a:pt x="16306" y="198831"/>
                </a:lnTo>
                <a:lnTo>
                  <a:pt x="16306" y="104076"/>
                </a:lnTo>
                <a:lnTo>
                  <a:pt x="16464" y="97159"/>
                </a:lnTo>
                <a:lnTo>
                  <a:pt x="16986" y="90430"/>
                </a:lnTo>
                <a:lnTo>
                  <a:pt x="17946" y="83920"/>
                </a:lnTo>
                <a:lnTo>
                  <a:pt x="19418" y="77660"/>
                </a:lnTo>
                <a:lnTo>
                  <a:pt x="29167" y="54762"/>
                </a:lnTo>
                <a:lnTo>
                  <a:pt x="14770" y="54762"/>
                </a:lnTo>
                <a:lnTo>
                  <a:pt x="16306" y="47764"/>
                </a:lnTo>
                <a:lnTo>
                  <a:pt x="16306" y="4660"/>
                </a:lnTo>
                <a:close/>
              </a:path>
              <a:path w="291465" h="199390">
                <a:moveTo>
                  <a:pt x="134935" y="15151"/>
                </a:moveTo>
                <a:lnTo>
                  <a:pt x="90093" y="15151"/>
                </a:lnTo>
                <a:lnTo>
                  <a:pt x="115513" y="20828"/>
                </a:lnTo>
                <a:lnTo>
                  <a:pt x="129795" y="35823"/>
                </a:lnTo>
                <a:lnTo>
                  <a:pt x="136069" y="57081"/>
                </a:lnTo>
                <a:lnTo>
                  <a:pt x="137435" y="81028"/>
                </a:lnTo>
                <a:lnTo>
                  <a:pt x="137464" y="198831"/>
                </a:lnTo>
                <a:lnTo>
                  <a:pt x="153758" y="198831"/>
                </a:lnTo>
                <a:lnTo>
                  <a:pt x="153758" y="104076"/>
                </a:lnTo>
                <a:lnTo>
                  <a:pt x="153985" y="95908"/>
                </a:lnTo>
                <a:lnTo>
                  <a:pt x="154689" y="88250"/>
                </a:lnTo>
                <a:lnTo>
                  <a:pt x="155902" y="81028"/>
                </a:lnTo>
                <a:lnTo>
                  <a:pt x="157657" y="74168"/>
                </a:lnTo>
                <a:lnTo>
                  <a:pt x="167126" y="52806"/>
                </a:lnTo>
                <a:lnTo>
                  <a:pt x="151434" y="52806"/>
                </a:lnTo>
                <a:lnTo>
                  <a:pt x="145507" y="29976"/>
                </a:lnTo>
                <a:lnTo>
                  <a:pt x="134935" y="15151"/>
                </a:lnTo>
                <a:close/>
              </a:path>
              <a:path w="291465" h="199390">
                <a:moveTo>
                  <a:pt x="270143" y="15151"/>
                </a:moveTo>
                <a:lnTo>
                  <a:pt x="226009" y="15151"/>
                </a:lnTo>
                <a:lnTo>
                  <a:pt x="250950" y="20390"/>
                </a:lnTo>
                <a:lnTo>
                  <a:pt x="265703" y="34656"/>
                </a:lnTo>
                <a:lnTo>
                  <a:pt x="272740" y="55768"/>
                </a:lnTo>
                <a:lnTo>
                  <a:pt x="274499" y="81028"/>
                </a:lnTo>
                <a:lnTo>
                  <a:pt x="274535" y="198831"/>
                </a:lnTo>
                <a:lnTo>
                  <a:pt x="290842" y="198831"/>
                </a:lnTo>
                <a:lnTo>
                  <a:pt x="290842" y="75730"/>
                </a:lnTo>
                <a:lnTo>
                  <a:pt x="287756" y="44405"/>
                </a:lnTo>
                <a:lnTo>
                  <a:pt x="277209" y="20539"/>
                </a:lnTo>
                <a:lnTo>
                  <a:pt x="270143" y="15151"/>
                </a:lnTo>
                <a:close/>
              </a:path>
              <a:path w="291465" h="199390">
                <a:moveTo>
                  <a:pt x="90093" y="0"/>
                </a:moveTo>
                <a:lnTo>
                  <a:pt x="67026" y="4459"/>
                </a:lnTo>
                <a:lnTo>
                  <a:pt x="45092" y="16456"/>
                </a:lnTo>
                <a:lnTo>
                  <a:pt x="27019" y="33914"/>
                </a:lnTo>
                <a:lnTo>
                  <a:pt x="15532" y="54762"/>
                </a:lnTo>
                <a:lnTo>
                  <a:pt x="29167" y="54762"/>
                </a:lnTo>
                <a:lnTo>
                  <a:pt x="29366" y="54295"/>
                </a:lnTo>
                <a:lnTo>
                  <a:pt x="45140" y="34318"/>
                </a:lnTo>
                <a:lnTo>
                  <a:pt x="65722" y="20385"/>
                </a:lnTo>
                <a:lnTo>
                  <a:pt x="90093" y="15151"/>
                </a:lnTo>
                <a:lnTo>
                  <a:pt x="134935" y="15151"/>
                </a:lnTo>
                <a:lnTo>
                  <a:pt x="133718" y="13444"/>
                </a:lnTo>
                <a:lnTo>
                  <a:pt x="115451" y="3391"/>
                </a:lnTo>
                <a:lnTo>
                  <a:pt x="90093" y="0"/>
                </a:lnTo>
                <a:close/>
              </a:path>
              <a:path w="291465" h="199390">
                <a:moveTo>
                  <a:pt x="226009" y="0"/>
                </a:moveTo>
                <a:lnTo>
                  <a:pt x="201912" y="4429"/>
                </a:lnTo>
                <a:lnTo>
                  <a:pt x="180662" y="16211"/>
                </a:lnTo>
                <a:lnTo>
                  <a:pt x="163638" y="33089"/>
                </a:lnTo>
                <a:lnTo>
                  <a:pt x="152222" y="52806"/>
                </a:lnTo>
                <a:lnTo>
                  <a:pt x="167126" y="52806"/>
                </a:lnTo>
                <a:lnTo>
                  <a:pt x="167409" y="52168"/>
                </a:lnTo>
                <a:lnTo>
                  <a:pt x="182946" y="33300"/>
                </a:lnTo>
                <a:lnTo>
                  <a:pt x="202927" y="20113"/>
                </a:lnTo>
                <a:lnTo>
                  <a:pt x="226009" y="15151"/>
                </a:lnTo>
                <a:lnTo>
                  <a:pt x="270143" y="15151"/>
                </a:lnTo>
                <a:lnTo>
                  <a:pt x="257270" y="5335"/>
                </a:lnTo>
                <a:lnTo>
                  <a:pt x="2260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2" name="object 22"/>
          <p:cNvSpPr/>
          <p:nvPr/>
        </p:nvSpPr>
        <p:spPr>
          <a:xfrm>
            <a:off x="9820913" y="5993072"/>
            <a:ext cx="157393" cy="184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3" name="object 23"/>
          <p:cNvSpPr/>
          <p:nvPr/>
        </p:nvSpPr>
        <p:spPr>
          <a:xfrm>
            <a:off x="10010364" y="5993066"/>
            <a:ext cx="222542" cy="184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4" name="object 24"/>
          <p:cNvSpPr/>
          <p:nvPr/>
        </p:nvSpPr>
        <p:spPr>
          <a:xfrm>
            <a:off x="10276973" y="5926049"/>
            <a:ext cx="0" cy="247602"/>
          </a:xfrm>
          <a:custGeom>
            <a:avLst/>
            <a:gdLst/>
            <a:ahLst/>
            <a:cxnLst/>
            <a:rect l="l" t="t" r="r" b="b"/>
            <a:pathLst>
              <a:path h="273050">
                <a:moveTo>
                  <a:pt x="0" y="0"/>
                </a:moveTo>
                <a:lnTo>
                  <a:pt x="0" y="272707"/>
                </a:lnTo>
              </a:path>
            </a:pathLst>
          </a:custGeom>
          <a:ln w="163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5" name="object 25"/>
          <p:cNvSpPr/>
          <p:nvPr/>
        </p:nvSpPr>
        <p:spPr>
          <a:xfrm>
            <a:off x="10311498" y="5923388"/>
            <a:ext cx="154319" cy="254512"/>
          </a:xfrm>
          <a:custGeom>
            <a:avLst/>
            <a:gdLst/>
            <a:ahLst/>
            <a:cxnLst/>
            <a:rect l="l" t="t" r="r" b="b"/>
            <a:pathLst>
              <a:path w="170179" h="280670">
                <a:moveTo>
                  <a:pt x="86995" y="76847"/>
                </a:moveTo>
                <a:lnTo>
                  <a:pt x="51933" y="84061"/>
                </a:lnTo>
                <a:lnTo>
                  <a:pt x="24414" y="104562"/>
                </a:lnTo>
                <a:lnTo>
                  <a:pt x="6436" y="136640"/>
                </a:lnTo>
                <a:lnTo>
                  <a:pt x="0" y="178587"/>
                </a:lnTo>
                <a:lnTo>
                  <a:pt x="5788" y="219874"/>
                </a:lnTo>
                <a:lnTo>
                  <a:pt x="22425" y="252026"/>
                </a:lnTo>
                <a:lnTo>
                  <a:pt x="48820" y="272893"/>
                </a:lnTo>
                <a:lnTo>
                  <a:pt x="83883" y="280327"/>
                </a:lnTo>
                <a:lnTo>
                  <a:pt x="117475" y="273471"/>
                </a:lnTo>
                <a:lnTo>
                  <a:pt x="130491" y="264401"/>
                </a:lnTo>
                <a:lnTo>
                  <a:pt x="84658" y="264401"/>
                </a:lnTo>
                <a:lnTo>
                  <a:pt x="57390" y="258365"/>
                </a:lnTo>
                <a:lnTo>
                  <a:pt x="36021" y="241153"/>
                </a:lnTo>
                <a:lnTo>
                  <a:pt x="22080" y="214112"/>
                </a:lnTo>
                <a:lnTo>
                  <a:pt x="17094" y="178587"/>
                </a:lnTo>
                <a:lnTo>
                  <a:pt x="22542" y="142242"/>
                </a:lnTo>
                <a:lnTo>
                  <a:pt x="37382" y="115292"/>
                </a:lnTo>
                <a:lnTo>
                  <a:pt x="59356" y="98536"/>
                </a:lnTo>
                <a:lnTo>
                  <a:pt x="86207" y="92773"/>
                </a:lnTo>
                <a:lnTo>
                  <a:pt x="140720" y="92773"/>
                </a:lnTo>
                <a:lnTo>
                  <a:pt x="132091" y="82332"/>
                </a:lnTo>
                <a:lnTo>
                  <a:pt x="115569" y="77533"/>
                </a:lnTo>
                <a:lnTo>
                  <a:pt x="86995" y="76847"/>
                </a:lnTo>
                <a:close/>
              </a:path>
              <a:path w="170179" h="280670">
                <a:moveTo>
                  <a:pt x="169697" y="236448"/>
                </a:moveTo>
                <a:lnTo>
                  <a:pt x="154940" y="236448"/>
                </a:lnTo>
                <a:lnTo>
                  <a:pt x="153403" y="242252"/>
                </a:lnTo>
                <a:lnTo>
                  <a:pt x="153403" y="275666"/>
                </a:lnTo>
                <a:lnTo>
                  <a:pt x="169697" y="275666"/>
                </a:lnTo>
                <a:lnTo>
                  <a:pt x="169697" y="236448"/>
                </a:lnTo>
                <a:close/>
              </a:path>
              <a:path w="170179" h="280670">
                <a:moveTo>
                  <a:pt x="140720" y="92773"/>
                </a:moveTo>
                <a:lnTo>
                  <a:pt x="86207" y="92773"/>
                </a:lnTo>
                <a:lnTo>
                  <a:pt x="115936" y="100060"/>
                </a:lnTo>
                <a:lnTo>
                  <a:pt x="137036" y="119326"/>
                </a:lnTo>
                <a:lnTo>
                  <a:pt x="149615" y="146673"/>
                </a:lnTo>
                <a:lnTo>
                  <a:pt x="153784" y="178206"/>
                </a:lnTo>
                <a:lnTo>
                  <a:pt x="148007" y="217386"/>
                </a:lnTo>
                <a:lnTo>
                  <a:pt x="132618" y="244159"/>
                </a:lnTo>
                <a:lnTo>
                  <a:pt x="110530" y="259504"/>
                </a:lnTo>
                <a:lnTo>
                  <a:pt x="84658" y="264401"/>
                </a:lnTo>
                <a:lnTo>
                  <a:pt x="130491" y="264401"/>
                </a:lnTo>
                <a:lnTo>
                  <a:pt x="139139" y="258365"/>
                </a:lnTo>
                <a:lnTo>
                  <a:pt x="150720" y="243304"/>
                </a:lnTo>
                <a:lnTo>
                  <a:pt x="154165" y="236448"/>
                </a:lnTo>
                <a:lnTo>
                  <a:pt x="169697" y="236448"/>
                </a:lnTo>
                <a:lnTo>
                  <a:pt x="169697" y="120726"/>
                </a:lnTo>
                <a:lnTo>
                  <a:pt x="154165" y="120726"/>
                </a:lnTo>
                <a:lnTo>
                  <a:pt x="142857" y="95358"/>
                </a:lnTo>
                <a:lnTo>
                  <a:pt x="140720" y="92773"/>
                </a:lnTo>
                <a:close/>
              </a:path>
              <a:path w="170179" h="280670">
                <a:moveTo>
                  <a:pt x="169697" y="0"/>
                </a:moveTo>
                <a:lnTo>
                  <a:pt x="153403" y="0"/>
                </a:lnTo>
                <a:lnTo>
                  <a:pt x="153403" y="113728"/>
                </a:lnTo>
                <a:lnTo>
                  <a:pt x="154940" y="120726"/>
                </a:lnTo>
                <a:lnTo>
                  <a:pt x="169697" y="120726"/>
                </a:lnTo>
                <a:lnTo>
                  <a:pt x="169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6" name="object 26"/>
          <p:cNvSpPr/>
          <p:nvPr/>
        </p:nvSpPr>
        <p:spPr>
          <a:xfrm>
            <a:off x="9015651" y="5966193"/>
            <a:ext cx="142803" cy="108829"/>
          </a:xfrm>
          <a:custGeom>
            <a:avLst/>
            <a:gdLst/>
            <a:ahLst/>
            <a:cxnLst/>
            <a:rect l="l" t="t" r="r" b="b"/>
            <a:pathLst>
              <a:path w="157479" h="120015">
                <a:moveTo>
                  <a:pt x="157480" y="0"/>
                </a:moveTo>
                <a:lnTo>
                  <a:pt x="0" y="65900"/>
                </a:lnTo>
                <a:lnTo>
                  <a:pt x="109474" y="119443"/>
                </a:lnTo>
                <a:lnTo>
                  <a:pt x="157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7" name="object 27"/>
          <p:cNvSpPr/>
          <p:nvPr/>
        </p:nvSpPr>
        <p:spPr>
          <a:xfrm>
            <a:off x="8758943" y="6083749"/>
            <a:ext cx="143955" cy="202112"/>
          </a:xfrm>
          <a:custGeom>
            <a:avLst/>
            <a:gdLst/>
            <a:ahLst/>
            <a:cxnLst/>
            <a:rect l="l" t="t" r="r" b="b"/>
            <a:pathLst>
              <a:path w="158750" h="222884">
                <a:moveTo>
                  <a:pt x="158559" y="0"/>
                </a:moveTo>
                <a:lnTo>
                  <a:pt x="0" y="69519"/>
                </a:lnTo>
                <a:lnTo>
                  <a:pt x="157988" y="222770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8" name="object 28"/>
          <p:cNvSpPr/>
          <p:nvPr/>
        </p:nvSpPr>
        <p:spPr>
          <a:xfrm>
            <a:off x="9122330" y="5964771"/>
            <a:ext cx="128408" cy="107678"/>
          </a:xfrm>
          <a:custGeom>
            <a:avLst/>
            <a:gdLst/>
            <a:ahLst/>
            <a:cxnLst/>
            <a:rect l="l" t="t" r="r" b="b"/>
            <a:pathLst>
              <a:path w="141604" h="118745">
                <a:moveTo>
                  <a:pt x="47625" y="0"/>
                </a:moveTo>
                <a:lnTo>
                  <a:pt x="0" y="118516"/>
                </a:lnTo>
                <a:lnTo>
                  <a:pt x="141224" y="46189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29" name="object 29"/>
          <p:cNvSpPr/>
          <p:nvPr/>
        </p:nvSpPr>
        <p:spPr>
          <a:xfrm>
            <a:off x="8756633" y="6152953"/>
            <a:ext cx="143379" cy="200384"/>
          </a:xfrm>
          <a:custGeom>
            <a:avLst/>
            <a:gdLst/>
            <a:ahLst/>
            <a:cxnLst/>
            <a:rect l="l" t="t" r="r" b="b"/>
            <a:pathLst>
              <a:path w="158115" h="220979">
                <a:moveTo>
                  <a:pt x="0" y="0"/>
                </a:moveTo>
                <a:lnTo>
                  <a:pt x="0" y="220764"/>
                </a:lnTo>
                <a:lnTo>
                  <a:pt x="157937" y="153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0" name="object 30"/>
          <p:cNvSpPr/>
          <p:nvPr/>
        </p:nvSpPr>
        <p:spPr>
          <a:xfrm>
            <a:off x="9011367" y="6011532"/>
            <a:ext cx="242995" cy="259694"/>
          </a:xfrm>
          <a:custGeom>
            <a:avLst/>
            <a:gdLst/>
            <a:ahLst/>
            <a:cxnLst/>
            <a:rect l="l" t="t" r="r" b="b"/>
            <a:pathLst>
              <a:path w="267970" h="286384">
                <a:moveTo>
                  <a:pt x="267652" y="0"/>
                </a:moveTo>
                <a:lnTo>
                  <a:pt x="109562" y="81013"/>
                </a:lnTo>
                <a:lnTo>
                  <a:pt x="0" y="137096"/>
                </a:lnTo>
                <a:lnTo>
                  <a:pt x="0" y="286207"/>
                </a:lnTo>
                <a:lnTo>
                  <a:pt x="267652" y="148094"/>
                </a:lnTo>
                <a:lnTo>
                  <a:pt x="267652" y="0"/>
                </a:lnTo>
                <a:close/>
              </a:path>
              <a:path w="267970" h="286384">
                <a:moveTo>
                  <a:pt x="109575" y="80962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1" name="object 31"/>
          <p:cNvSpPr/>
          <p:nvPr/>
        </p:nvSpPr>
        <p:spPr>
          <a:xfrm>
            <a:off x="9011368" y="5888587"/>
            <a:ext cx="145682" cy="133014"/>
          </a:xfrm>
          <a:custGeom>
            <a:avLst/>
            <a:gdLst/>
            <a:ahLst/>
            <a:cxnLst/>
            <a:rect l="l" t="t" r="r" b="b"/>
            <a:pathLst>
              <a:path w="160654" h="146684">
                <a:moveTo>
                  <a:pt x="0" y="0"/>
                </a:moveTo>
                <a:lnTo>
                  <a:pt x="12" y="146253"/>
                </a:lnTo>
                <a:lnTo>
                  <a:pt x="160235" y="791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2" name="object 32"/>
          <p:cNvSpPr/>
          <p:nvPr/>
        </p:nvSpPr>
        <p:spPr>
          <a:xfrm>
            <a:off x="8966205" y="6119592"/>
            <a:ext cx="39156" cy="152016"/>
          </a:xfrm>
          <a:custGeom>
            <a:avLst/>
            <a:gdLst/>
            <a:ahLst/>
            <a:cxnLst/>
            <a:rect l="l" t="t" r="r" b="b"/>
            <a:pathLst>
              <a:path w="43179" h="167640">
                <a:moveTo>
                  <a:pt x="0" y="0"/>
                </a:moveTo>
                <a:lnTo>
                  <a:pt x="0" y="148399"/>
                </a:lnTo>
                <a:lnTo>
                  <a:pt x="43154" y="167398"/>
                </a:lnTo>
                <a:lnTo>
                  <a:pt x="43154" y="18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3" name="object 33"/>
          <p:cNvSpPr/>
          <p:nvPr/>
        </p:nvSpPr>
        <p:spPr>
          <a:xfrm>
            <a:off x="8760741" y="5888698"/>
            <a:ext cx="244723" cy="187141"/>
          </a:xfrm>
          <a:custGeom>
            <a:avLst/>
            <a:gdLst/>
            <a:ahLst/>
            <a:cxnLst/>
            <a:rect l="l" t="t" r="r" b="b"/>
            <a:pathLst>
              <a:path w="269875" h="206375">
                <a:moveTo>
                  <a:pt x="269748" y="0"/>
                </a:moveTo>
                <a:lnTo>
                  <a:pt x="0" y="139966"/>
                </a:lnTo>
                <a:lnTo>
                  <a:pt x="159766" y="206349"/>
                </a:lnTo>
                <a:lnTo>
                  <a:pt x="265696" y="151231"/>
                </a:lnTo>
                <a:lnTo>
                  <a:pt x="265010" y="150888"/>
                </a:lnTo>
                <a:lnTo>
                  <a:pt x="269748" y="148907"/>
                </a:lnTo>
                <a:lnTo>
                  <a:pt x="269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4" name="object 34"/>
          <p:cNvSpPr/>
          <p:nvPr/>
        </p:nvSpPr>
        <p:spPr>
          <a:xfrm>
            <a:off x="9014851" y="6264838"/>
            <a:ext cx="237813" cy="213053"/>
          </a:xfrm>
          <a:custGeom>
            <a:avLst/>
            <a:gdLst/>
            <a:ahLst/>
            <a:cxnLst/>
            <a:rect l="l" t="t" r="r" b="b"/>
            <a:pathLst>
              <a:path w="262254" h="234950">
                <a:moveTo>
                  <a:pt x="171094" y="0"/>
                </a:moveTo>
                <a:lnTo>
                  <a:pt x="0" y="234480"/>
                </a:lnTo>
                <a:lnTo>
                  <a:pt x="261772" y="101206"/>
                </a:lnTo>
                <a:lnTo>
                  <a:pt x="1710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5" name="object 35"/>
          <p:cNvSpPr/>
          <p:nvPr/>
        </p:nvSpPr>
        <p:spPr>
          <a:xfrm>
            <a:off x="9008004" y="6220454"/>
            <a:ext cx="246085" cy="2561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6" name="object 36"/>
          <p:cNvSpPr/>
          <p:nvPr/>
        </p:nvSpPr>
        <p:spPr>
          <a:xfrm>
            <a:off x="8760721" y="6296719"/>
            <a:ext cx="237813" cy="182535"/>
          </a:xfrm>
          <a:custGeom>
            <a:avLst/>
            <a:gdLst/>
            <a:ahLst/>
            <a:cxnLst/>
            <a:rect l="l" t="t" r="r" b="b"/>
            <a:pathLst>
              <a:path w="262254" h="201295">
                <a:moveTo>
                  <a:pt x="157797" y="0"/>
                </a:moveTo>
                <a:lnTo>
                  <a:pt x="0" y="67525"/>
                </a:lnTo>
                <a:lnTo>
                  <a:pt x="261683" y="200939"/>
                </a:lnTo>
                <a:lnTo>
                  <a:pt x="157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7" name="object 37"/>
          <p:cNvSpPr/>
          <p:nvPr/>
        </p:nvSpPr>
        <p:spPr>
          <a:xfrm>
            <a:off x="8756633" y="6020430"/>
            <a:ext cx="141651" cy="120922"/>
          </a:xfrm>
          <a:custGeom>
            <a:avLst/>
            <a:gdLst/>
            <a:ahLst/>
            <a:cxnLst/>
            <a:rect l="l" t="t" r="r" b="b"/>
            <a:pathLst>
              <a:path w="156209" h="133350">
                <a:moveTo>
                  <a:pt x="0" y="0"/>
                </a:moveTo>
                <a:lnTo>
                  <a:pt x="0" y="133210"/>
                </a:lnTo>
                <a:lnTo>
                  <a:pt x="155981" y="648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38" name="object 38"/>
          <p:cNvSpPr/>
          <p:nvPr/>
        </p:nvSpPr>
        <p:spPr>
          <a:xfrm>
            <a:off x="8912184" y="6299807"/>
            <a:ext cx="89828" cy="173897"/>
          </a:xfrm>
          <a:custGeom>
            <a:avLst/>
            <a:gdLst/>
            <a:ahLst/>
            <a:cxnLst/>
            <a:rect l="l" t="t" r="r" b="b"/>
            <a:pathLst>
              <a:path w="99059" h="191770">
                <a:moveTo>
                  <a:pt x="0" y="0"/>
                </a:moveTo>
                <a:lnTo>
                  <a:pt x="99034" y="191528"/>
                </a:lnTo>
                <a:lnTo>
                  <a:pt x="99034" y="506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ACF1B-CE9B-419D-B507-2D32E699402F}"/>
              </a:ext>
            </a:extLst>
          </p:cNvPr>
          <p:cNvSpPr txBox="1"/>
          <p:nvPr/>
        </p:nvSpPr>
        <p:spPr>
          <a:xfrm>
            <a:off x="5671650" y="2648674"/>
            <a:ext cx="5446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EKUAL veri tabanları 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Emerald eJournals Premier ve 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Emerald Social Sciences eBooks 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C596C0-E6E5-4F6B-A694-50E6B88FD2E4}"/>
              </a:ext>
            </a:extLst>
          </p:cNvPr>
          <p:cNvSpPr txBox="1"/>
          <p:nvPr/>
        </p:nvSpPr>
        <p:spPr>
          <a:xfrm>
            <a:off x="1631191" y="4669026"/>
            <a:ext cx="5446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>
              <a:solidFill>
                <a:schemeClr val="bg1"/>
              </a:solidFill>
            </a:endParaRPr>
          </a:p>
          <a:p>
            <a:r>
              <a:rPr lang="tr-TR" sz="2800" b="1" dirty="0">
                <a:solidFill>
                  <a:schemeClr val="bg1"/>
                </a:solidFill>
              </a:rPr>
              <a:t>Mine Tonta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Türkiye ve Orta Asya Temsilcisi 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mtonta@emerald.com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8240" y="2592"/>
            <a:ext cx="9695519" cy="6855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31123" y="935824"/>
            <a:ext cx="3474490" cy="4012304"/>
          </a:xfrm>
          <a:custGeom>
            <a:avLst/>
            <a:gdLst/>
            <a:ahLst/>
            <a:cxnLst/>
            <a:rect l="l" t="t" r="r" b="b"/>
            <a:pathLst>
              <a:path w="3831590" h="4424680">
                <a:moveTo>
                  <a:pt x="1915795" y="0"/>
                </a:moveTo>
                <a:lnTo>
                  <a:pt x="0" y="1106081"/>
                </a:lnTo>
                <a:lnTo>
                  <a:pt x="0" y="3318256"/>
                </a:lnTo>
                <a:lnTo>
                  <a:pt x="1915795" y="4424337"/>
                </a:lnTo>
                <a:lnTo>
                  <a:pt x="3831590" y="3318256"/>
                </a:lnTo>
                <a:lnTo>
                  <a:pt x="3831590" y="1106081"/>
                </a:lnTo>
                <a:lnTo>
                  <a:pt x="1915795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61232" y="2030132"/>
            <a:ext cx="3388591" cy="1603728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 algn="ctr">
              <a:lnSpc>
                <a:spcPts val="6692"/>
              </a:lnSpc>
              <a:spcBef>
                <a:spcPts val="86"/>
              </a:spcBef>
            </a:pPr>
            <a:r>
              <a:rPr sz="3000" spc="-9" dirty="0">
                <a:latin typeface="Georgia"/>
                <a:cs typeface="Georgia"/>
              </a:rPr>
              <a:t>Emerald</a:t>
            </a:r>
            <a:r>
              <a:rPr lang="tr-TR" sz="3000" spc="-9" dirty="0">
                <a:latin typeface="Georgia"/>
                <a:cs typeface="Georgia"/>
              </a:rPr>
              <a:t> Insight </a:t>
            </a:r>
            <a:r>
              <a:rPr lang="tr-TR" sz="3000" spc="-41" dirty="0">
                <a:latin typeface="Georgia"/>
                <a:cs typeface="Georgia"/>
              </a:rPr>
              <a:t>Platform kullanımı</a:t>
            </a:r>
            <a:endParaRPr sz="3000" dirty="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6474" y="6216038"/>
            <a:ext cx="227986" cy="143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10097" y="6216034"/>
            <a:ext cx="99686" cy="141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31851" y="6345595"/>
            <a:ext cx="86949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478" y="0"/>
                </a:lnTo>
              </a:path>
            </a:pathLst>
          </a:custGeom>
          <a:ln w="241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44656" y="6216035"/>
            <a:ext cx="0" cy="118619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809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50717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82787" y="6213654"/>
            <a:ext cx="95136" cy="145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97788" y="6297690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97788" y="6286750"/>
            <a:ext cx="116315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7673" y="0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97788" y="6215924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87951" y="6297852"/>
            <a:ext cx="25912" cy="59309"/>
          </a:xfrm>
          <a:custGeom>
            <a:avLst/>
            <a:gdLst/>
            <a:ahLst/>
            <a:cxnLst/>
            <a:rect l="l" t="t" r="r" b="b"/>
            <a:pathLst>
              <a:path w="28575" h="65404">
                <a:moveTo>
                  <a:pt x="28244" y="0"/>
                </a:moveTo>
                <a:lnTo>
                  <a:pt x="0" y="0"/>
                </a:lnTo>
                <a:lnTo>
                  <a:pt x="0" y="65277"/>
                </a:lnTo>
                <a:lnTo>
                  <a:pt x="28244" y="65277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87951" y="6216039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28244" y="0"/>
                </a:moveTo>
                <a:lnTo>
                  <a:pt x="0" y="0"/>
                </a:lnTo>
                <a:lnTo>
                  <a:pt x="0" y="65913"/>
                </a:lnTo>
                <a:lnTo>
                  <a:pt x="28244" y="65913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156385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199182" y="6216037"/>
            <a:ext cx="115198" cy="140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334838" y="6213658"/>
            <a:ext cx="132081" cy="145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338100" y="5993070"/>
            <a:ext cx="157393" cy="1845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527562" y="5993071"/>
            <a:ext cx="264301" cy="180807"/>
          </a:xfrm>
          <a:custGeom>
            <a:avLst/>
            <a:gdLst/>
            <a:ahLst/>
            <a:cxnLst/>
            <a:rect l="l" t="t" r="r" b="b"/>
            <a:pathLst>
              <a:path w="291465" h="199390">
                <a:moveTo>
                  <a:pt x="16306" y="4660"/>
                </a:moveTo>
                <a:lnTo>
                  <a:pt x="0" y="4660"/>
                </a:lnTo>
                <a:lnTo>
                  <a:pt x="0" y="198831"/>
                </a:lnTo>
                <a:lnTo>
                  <a:pt x="16306" y="198831"/>
                </a:lnTo>
                <a:lnTo>
                  <a:pt x="16306" y="104076"/>
                </a:lnTo>
                <a:lnTo>
                  <a:pt x="16464" y="97159"/>
                </a:lnTo>
                <a:lnTo>
                  <a:pt x="16986" y="90430"/>
                </a:lnTo>
                <a:lnTo>
                  <a:pt x="17946" y="83920"/>
                </a:lnTo>
                <a:lnTo>
                  <a:pt x="19418" y="77660"/>
                </a:lnTo>
                <a:lnTo>
                  <a:pt x="29167" y="54762"/>
                </a:lnTo>
                <a:lnTo>
                  <a:pt x="14770" y="54762"/>
                </a:lnTo>
                <a:lnTo>
                  <a:pt x="16306" y="47764"/>
                </a:lnTo>
                <a:lnTo>
                  <a:pt x="16306" y="4660"/>
                </a:lnTo>
                <a:close/>
              </a:path>
              <a:path w="291465" h="199390">
                <a:moveTo>
                  <a:pt x="134935" y="15151"/>
                </a:moveTo>
                <a:lnTo>
                  <a:pt x="90093" y="15151"/>
                </a:lnTo>
                <a:lnTo>
                  <a:pt x="115513" y="20828"/>
                </a:lnTo>
                <a:lnTo>
                  <a:pt x="129795" y="35823"/>
                </a:lnTo>
                <a:lnTo>
                  <a:pt x="136069" y="57081"/>
                </a:lnTo>
                <a:lnTo>
                  <a:pt x="137435" y="81028"/>
                </a:lnTo>
                <a:lnTo>
                  <a:pt x="137464" y="198831"/>
                </a:lnTo>
                <a:lnTo>
                  <a:pt x="153758" y="198831"/>
                </a:lnTo>
                <a:lnTo>
                  <a:pt x="153758" y="104076"/>
                </a:lnTo>
                <a:lnTo>
                  <a:pt x="153985" y="95908"/>
                </a:lnTo>
                <a:lnTo>
                  <a:pt x="154689" y="88250"/>
                </a:lnTo>
                <a:lnTo>
                  <a:pt x="155902" y="81028"/>
                </a:lnTo>
                <a:lnTo>
                  <a:pt x="157657" y="74168"/>
                </a:lnTo>
                <a:lnTo>
                  <a:pt x="167126" y="52806"/>
                </a:lnTo>
                <a:lnTo>
                  <a:pt x="151434" y="52806"/>
                </a:lnTo>
                <a:lnTo>
                  <a:pt x="145507" y="29976"/>
                </a:lnTo>
                <a:lnTo>
                  <a:pt x="134935" y="15151"/>
                </a:lnTo>
                <a:close/>
              </a:path>
              <a:path w="291465" h="199390">
                <a:moveTo>
                  <a:pt x="270143" y="15151"/>
                </a:moveTo>
                <a:lnTo>
                  <a:pt x="226009" y="15151"/>
                </a:lnTo>
                <a:lnTo>
                  <a:pt x="250950" y="20390"/>
                </a:lnTo>
                <a:lnTo>
                  <a:pt x="265703" y="34656"/>
                </a:lnTo>
                <a:lnTo>
                  <a:pt x="272740" y="55768"/>
                </a:lnTo>
                <a:lnTo>
                  <a:pt x="274499" y="81028"/>
                </a:lnTo>
                <a:lnTo>
                  <a:pt x="274535" y="198831"/>
                </a:lnTo>
                <a:lnTo>
                  <a:pt x="290842" y="198831"/>
                </a:lnTo>
                <a:lnTo>
                  <a:pt x="290842" y="75730"/>
                </a:lnTo>
                <a:lnTo>
                  <a:pt x="287756" y="44405"/>
                </a:lnTo>
                <a:lnTo>
                  <a:pt x="277209" y="20539"/>
                </a:lnTo>
                <a:lnTo>
                  <a:pt x="270143" y="15151"/>
                </a:lnTo>
                <a:close/>
              </a:path>
              <a:path w="291465" h="199390">
                <a:moveTo>
                  <a:pt x="90093" y="0"/>
                </a:moveTo>
                <a:lnTo>
                  <a:pt x="67026" y="4459"/>
                </a:lnTo>
                <a:lnTo>
                  <a:pt x="45092" y="16456"/>
                </a:lnTo>
                <a:lnTo>
                  <a:pt x="27019" y="33914"/>
                </a:lnTo>
                <a:lnTo>
                  <a:pt x="15532" y="54762"/>
                </a:lnTo>
                <a:lnTo>
                  <a:pt x="29167" y="54762"/>
                </a:lnTo>
                <a:lnTo>
                  <a:pt x="29366" y="54295"/>
                </a:lnTo>
                <a:lnTo>
                  <a:pt x="45140" y="34318"/>
                </a:lnTo>
                <a:lnTo>
                  <a:pt x="65722" y="20385"/>
                </a:lnTo>
                <a:lnTo>
                  <a:pt x="90093" y="15151"/>
                </a:lnTo>
                <a:lnTo>
                  <a:pt x="134935" y="15151"/>
                </a:lnTo>
                <a:lnTo>
                  <a:pt x="133718" y="13444"/>
                </a:lnTo>
                <a:lnTo>
                  <a:pt x="115451" y="3391"/>
                </a:lnTo>
                <a:lnTo>
                  <a:pt x="90093" y="0"/>
                </a:lnTo>
                <a:close/>
              </a:path>
              <a:path w="291465" h="199390">
                <a:moveTo>
                  <a:pt x="226009" y="0"/>
                </a:moveTo>
                <a:lnTo>
                  <a:pt x="201912" y="4429"/>
                </a:lnTo>
                <a:lnTo>
                  <a:pt x="180662" y="16211"/>
                </a:lnTo>
                <a:lnTo>
                  <a:pt x="163638" y="33089"/>
                </a:lnTo>
                <a:lnTo>
                  <a:pt x="152222" y="52806"/>
                </a:lnTo>
                <a:lnTo>
                  <a:pt x="167126" y="52806"/>
                </a:lnTo>
                <a:lnTo>
                  <a:pt x="167409" y="52168"/>
                </a:lnTo>
                <a:lnTo>
                  <a:pt x="182946" y="33300"/>
                </a:lnTo>
                <a:lnTo>
                  <a:pt x="202927" y="20113"/>
                </a:lnTo>
                <a:lnTo>
                  <a:pt x="226009" y="15151"/>
                </a:lnTo>
                <a:lnTo>
                  <a:pt x="270143" y="15151"/>
                </a:lnTo>
                <a:lnTo>
                  <a:pt x="257270" y="5335"/>
                </a:lnTo>
                <a:lnTo>
                  <a:pt x="2260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820913" y="5993072"/>
            <a:ext cx="157393" cy="1845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010364" y="5993066"/>
            <a:ext cx="222542" cy="184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76973" y="5926049"/>
            <a:ext cx="0" cy="247602"/>
          </a:xfrm>
          <a:custGeom>
            <a:avLst/>
            <a:gdLst/>
            <a:ahLst/>
            <a:cxnLst/>
            <a:rect l="l" t="t" r="r" b="b"/>
            <a:pathLst>
              <a:path h="273050">
                <a:moveTo>
                  <a:pt x="0" y="0"/>
                </a:moveTo>
                <a:lnTo>
                  <a:pt x="0" y="272707"/>
                </a:lnTo>
              </a:path>
            </a:pathLst>
          </a:custGeom>
          <a:ln w="163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311498" y="5923388"/>
            <a:ext cx="154319" cy="254512"/>
          </a:xfrm>
          <a:custGeom>
            <a:avLst/>
            <a:gdLst/>
            <a:ahLst/>
            <a:cxnLst/>
            <a:rect l="l" t="t" r="r" b="b"/>
            <a:pathLst>
              <a:path w="170179" h="280670">
                <a:moveTo>
                  <a:pt x="86995" y="76847"/>
                </a:moveTo>
                <a:lnTo>
                  <a:pt x="51933" y="84061"/>
                </a:lnTo>
                <a:lnTo>
                  <a:pt x="24414" y="104562"/>
                </a:lnTo>
                <a:lnTo>
                  <a:pt x="6436" y="136640"/>
                </a:lnTo>
                <a:lnTo>
                  <a:pt x="0" y="178587"/>
                </a:lnTo>
                <a:lnTo>
                  <a:pt x="5788" y="219874"/>
                </a:lnTo>
                <a:lnTo>
                  <a:pt x="22425" y="252026"/>
                </a:lnTo>
                <a:lnTo>
                  <a:pt x="48820" y="272893"/>
                </a:lnTo>
                <a:lnTo>
                  <a:pt x="83883" y="280327"/>
                </a:lnTo>
                <a:lnTo>
                  <a:pt x="117475" y="273471"/>
                </a:lnTo>
                <a:lnTo>
                  <a:pt x="130491" y="264401"/>
                </a:lnTo>
                <a:lnTo>
                  <a:pt x="84658" y="264401"/>
                </a:lnTo>
                <a:lnTo>
                  <a:pt x="57390" y="258365"/>
                </a:lnTo>
                <a:lnTo>
                  <a:pt x="36021" y="241153"/>
                </a:lnTo>
                <a:lnTo>
                  <a:pt x="22080" y="214112"/>
                </a:lnTo>
                <a:lnTo>
                  <a:pt x="17094" y="178587"/>
                </a:lnTo>
                <a:lnTo>
                  <a:pt x="22542" y="142242"/>
                </a:lnTo>
                <a:lnTo>
                  <a:pt x="37382" y="115292"/>
                </a:lnTo>
                <a:lnTo>
                  <a:pt x="59356" y="98536"/>
                </a:lnTo>
                <a:lnTo>
                  <a:pt x="86207" y="92773"/>
                </a:lnTo>
                <a:lnTo>
                  <a:pt x="140720" y="92773"/>
                </a:lnTo>
                <a:lnTo>
                  <a:pt x="132091" y="82332"/>
                </a:lnTo>
                <a:lnTo>
                  <a:pt x="115569" y="77533"/>
                </a:lnTo>
                <a:lnTo>
                  <a:pt x="86995" y="76847"/>
                </a:lnTo>
                <a:close/>
              </a:path>
              <a:path w="170179" h="280670">
                <a:moveTo>
                  <a:pt x="169697" y="236448"/>
                </a:moveTo>
                <a:lnTo>
                  <a:pt x="154940" y="236448"/>
                </a:lnTo>
                <a:lnTo>
                  <a:pt x="153403" y="242252"/>
                </a:lnTo>
                <a:lnTo>
                  <a:pt x="153403" y="275666"/>
                </a:lnTo>
                <a:lnTo>
                  <a:pt x="169697" y="275666"/>
                </a:lnTo>
                <a:lnTo>
                  <a:pt x="169697" y="236448"/>
                </a:lnTo>
                <a:close/>
              </a:path>
              <a:path w="170179" h="280670">
                <a:moveTo>
                  <a:pt x="140720" y="92773"/>
                </a:moveTo>
                <a:lnTo>
                  <a:pt x="86207" y="92773"/>
                </a:lnTo>
                <a:lnTo>
                  <a:pt x="115936" y="100060"/>
                </a:lnTo>
                <a:lnTo>
                  <a:pt x="137036" y="119326"/>
                </a:lnTo>
                <a:lnTo>
                  <a:pt x="149615" y="146673"/>
                </a:lnTo>
                <a:lnTo>
                  <a:pt x="153784" y="178206"/>
                </a:lnTo>
                <a:lnTo>
                  <a:pt x="148007" y="217386"/>
                </a:lnTo>
                <a:lnTo>
                  <a:pt x="132618" y="244159"/>
                </a:lnTo>
                <a:lnTo>
                  <a:pt x="110530" y="259504"/>
                </a:lnTo>
                <a:lnTo>
                  <a:pt x="84658" y="264401"/>
                </a:lnTo>
                <a:lnTo>
                  <a:pt x="130491" y="264401"/>
                </a:lnTo>
                <a:lnTo>
                  <a:pt x="139139" y="258365"/>
                </a:lnTo>
                <a:lnTo>
                  <a:pt x="150720" y="243304"/>
                </a:lnTo>
                <a:lnTo>
                  <a:pt x="154165" y="236448"/>
                </a:lnTo>
                <a:lnTo>
                  <a:pt x="169697" y="236448"/>
                </a:lnTo>
                <a:lnTo>
                  <a:pt x="169697" y="120726"/>
                </a:lnTo>
                <a:lnTo>
                  <a:pt x="154165" y="120726"/>
                </a:lnTo>
                <a:lnTo>
                  <a:pt x="142857" y="95358"/>
                </a:lnTo>
                <a:lnTo>
                  <a:pt x="140720" y="92773"/>
                </a:lnTo>
                <a:close/>
              </a:path>
              <a:path w="170179" h="280670">
                <a:moveTo>
                  <a:pt x="169697" y="0"/>
                </a:moveTo>
                <a:lnTo>
                  <a:pt x="153403" y="0"/>
                </a:lnTo>
                <a:lnTo>
                  <a:pt x="153403" y="113728"/>
                </a:lnTo>
                <a:lnTo>
                  <a:pt x="154940" y="120726"/>
                </a:lnTo>
                <a:lnTo>
                  <a:pt x="169697" y="120726"/>
                </a:lnTo>
                <a:lnTo>
                  <a:pt x="169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015651" y="5966193"/>
            <a:ext cx="142803" cy="108829"/>
          </a:xfrm>
          <a:custGeom>
            <a:avLst/>
            <a:gdLst/>
            <a:ahLst/>
            <a:cxnLst/>
            <a:rect l="l" t="t" r="r" b="b"/>
            <a:pathLst>
              <a:path w="157479" h="120015">
                <a:moveTo>
                  <a:pt x="157480" y="0"/>
                </a:moveTo>
                <a:lnTo>
                  <a:pt x="0" y="65900"/>
                </a:lnTo>
                <a:lnTo>
                  <a:pt x="109474" y="119443"/>
                </a:lnTo>
                <a:lnTo>
                  <a:pt x="157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58943" y="6083749"/>
            <a:ext cx="143955" cy="202112"/>
          </a:xfrm>
          <a:custGeom>
            <a:avLst/>
            <a:gdLst/>
            <a:ahLst/>
            <a:cxnLst/>
            <a:rect l="l" t="t" r="r" b="b"/>
            <a:pathLst>
              <a:path w="158750" h="222884">
                <a:moveTo>
                  <a:pt x="158559" y="0"/>
                </a:moveTo>
                <a:lnTo>
                  <a:pt x="0" y="69519"/>
                </a:lnTo>
                <a:lnTo>
                  <a:pt x="157988" y="222770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22330" y="5964771"/>
            <a:ext cx="128408" cy="107678"/>
          </a:xfrm>
          <a:custGeom>
            <a:avLst/>
            <a:gdLst/>
            <a:ahLst/>
            <a:cxnLst/>
            <a:rect l="l" t="t" r="r" b="b"/>
            <a:pathLst>
              <a:path w="141604" h="118745">
                <a:moveTo>
                  <a:pt x="47625" y="0"/>
                </a:moveTo>
                <a:lnTo>
                  <a:pt x="0" y="118516"/>
                </a:lnTo>
                <a:lnTo>
                  <a:pt x="141224" y="46189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756633" y="6152953"/>
            <a:ext cx="143379" cy="200384"/>
          </a:xfrm>
          <a:custGeom>
            <a:avLst/>
            <a:gdLst/>
            <a:ahLst/>
            <a:cxnLst/>
            <a:rect l="l" t="t" r="r" b="b"/>
            <a:pathLst>
              <a:path w="158115" h="220979">
                <a:moveTo>
                  <a:pt x="0" y="0"/>
                </a:moveTo>
                <a:lnTo>
                  <a:pt x="0" y="220764"/>
                </a:lnTo>
                <a:lnTo>
                  <a:pt x="157937" y="153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011367" y="6011532"/>
            <a:ext cx="242995" cy="259694"/>
          </a:xfrm>
          <a:custGeom>
            <a:avLst/>
            <a:gdLst/>
            <a:ahLst/>
            <a:cxnLst/>
            <a:rect l="l" t="t" r="r" b="b"/>
            <a:pathLst>
              <a:path w="267970" h="286384">
                <a:moveTo>
                  <a:pt x="267652" y="0"/>
                </a:moveTo>
                <a:lnTo>
                  <a:pt x="109562" y="81013"/>
                </a:lnTo>
                <a:lnTo>
                  <a:pt x="0" y="137096"/>
                </a:lnTo>
                <a:lnTo>
                  <a:pt x="0" y="286207"/>
                </a:lnTo>
                <a:lnTo>
                  <a:pt x="267652" y="148094"/>
                </a:lnTo>
                <a:lnTo>
                  <a:pt x="267652" y="0"/>
                </a:lnTo>
                <a:close/>
              </a:path>
              <a:path w="267970" h="286384">
                <a:moveTo>
                  <a:pt x="109575" y="80962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011368" y="5888587"/>
            <a:ext cx="145682" cy="133014"/>
          </a:xfrm>
          <a:custGeom>
            <a:avLst/>
            <a:gdLst/>
            <a:ahLst/>
            <a:cxnLst/>
            <a:rect l="l" t="t" r="r" b="b"/>
            <a:pathLst>
              <a:path w="160654" h="146684">
                <a:moveTo>
                  <a:pt x="0" y="0"/>
                </a:moveTo>
                <a:lnTo>
                  <a:pt x="12" y="146253"/>
                </a:lnTo>
                <a:lnTo>
                  <a:pt x="160235" y="791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966205" y="6119592"/>
            <a:ext cx="39156" cy="152016"/>
          </a:xfrm>
          <a:custGeom>
            <a:avLst/>
            <a:gdLst/>
            <a:ahLst/>
            <a:cxnLst/>
            <a:rect l="l" t="t" r="r" b="b"/>
            <a:pathLst>
              <a:path w="43179" h="167640">
                <a:moveTo>
                  <a:pt x="0" y="0"/>
                </a:moveTo>
                <a:lnTo>
                  <a:pt x="0" y="148399"/>
                </a:lnTo>
                <a:lnTo>
                  <a:pt x="43154" y="167398"/>
                </a:lnTo>
                <a:lnTo>
                  <a:pt x="43154" y="18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60741" y="5888698"/>
            <a:ext cx="244723" cy="187141"/>
          </a:xfrm>
          <a:custGeom>
            <a:avLst/>
            <a:gdLst/>
            <a:ahLst/>
            <a:cxnLst/>
            <a:rect l="l" t="t" r="r" b="b"/>
            <a:pathLst>
              <a:path w="269875" h="206375">
                <a:moveTo>
                  <a:pt x="269748" y="0"/>
                </a:moveTo>
                <a:lnTo>
                  <a:pt x="0" y="139966"/>
                </a:lnTo>
                <a:lnTo>
                  <a:pt x="159766" y="206349"/>
                </a:lnTo>
                <a:lnTo>
                  <a:pt x="265696" y="151231"/>
                </a:lnTo>
                <a:lnTo>
                  <a:pt x="265010" y="150888"/>
                </a:lnTo>
                <a:lnTo>
                  <a:pt x="269748" y="148907"/>
                </a:lnTo>
                <a:lnTo>
                  <a:pt x="269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014851" y="6264838"/>
            <a:ext cx="237813" cy="213053"/>
          </a:xfrm>
          <a:custGeom>
            <a:avLst/>
            <a:gdLst/>
            <a:ahLst/>
            <a:cxnLst/>
            <a:rect l="l" t="t" r="r" b="b"/>
            <a:pathLst>
              <a:path w="262254" h="234950">
                <a:moveTo>
                  <a:pt x="171094" y="0"/>
                </a:moveTo>
                <a:lnTo>
                  <a:pt x="0" y="234480"/>
                </a:lnTo>
                <a:lnTo>
                  <a:pt x="261772" y="101206"/>
                </a:lnTo>
                <a:lnTo>
                  <a:pt x="1710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08004" y="6220454"/>
            <a:ext cx="246085" cy="2561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60721" y="6296719"/>
            <a:ext cx="237813" cy="182535"/>
          </a:xfrm>
          <a:custGeom>
            <a:avLst/>
            <a:gdLst/>
            <a:ahLst/>
            <a:cxnLst/>
            <a:rect l="l" t="t" r="r" b="b"/>
            <a:pathLst>
              <a:path w="262254" h="201295">
                <a:moveTo>
                  <a:pt x="157797" y="0"/>
                </a:moveTo>
                <a:lnTo>
                  <a:pt x="0" y="67525"/>
                </a:lnTo>
                <a:lnTo>
                  <a:pt x="261683" y="200939"/>
                </a:lnTo>
                <a:lnTo>
                  <a:pt x="157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756633" y="6020430"/>
            <a:ext cx="141651" cy="120922"/>
          </a:xfrm>
          <a:custGeom>
            <a:avLst/>
            <a:gdLst/>
            <a:ahLst/>
            <a:cxnLst/>
            <a:rect l="l" t="t" r="r" b="b"/>
            <a:pathLst>
              <a:path w="156209" h="133350">
                <a:moveTo>
                  <a:pt x="0" y="0"/>
                </a:moveTo>
                <a:lnTo>
                  <a:pt x="0" y="133210"/>
                </a:lnTo>
                <a:lnTo>
                  <a:pt x="155981" y="648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912184" y="6299807"/>
            <a:ext cx="89828" cy="173897"/>
          </a:xfrm>
          <a:custGeom>
            <a:avLst/>
            <a:gdLst/>
            <a:ahLst/>
            <a:cxnLst/>
            <a:rect l="l" t="t" r="r" b="b"/>
            <a:pathLst>
              <a:path w="99059" h="191770">
                <a:moveTo>
                  <a:pt x="0" y="0"/>
                </a:moveTo>
                <a:lnTo>
                  <a:pt x="99034" y="191528"/>
                </a:lnTo>
                <a:lnTo>
                  <a:pt x="99034" y="506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53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9E41EB-7D69-4BD5-9332-98684F26420B}"/>
              </a:ext>
            </a:extLst>
          </p:cNvPr>
          <p:cNvSpPr/>
          <p:nvPr/>
        </p:nvSpPr>
        <p:spPr>
          <a:xfrm>
            <a:off x="-72755" y="-63795"/>
            <a:ext cx="12263231" cy="69855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13AD885A-B2F0-4465-81CF-26999DC59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79" t="26187" r="12956" b="27032"/>
          <a:stretch/>
        </p:blipFill>
        <p:spPr>
          <a:xfrm>
            <a:off x="6512290" y="247584"/>
            <a:ext cx="5520560" cy="3429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C4109-1E8A-4701-A488-D4D57D4D3020}"/>
              </a:ext>
            </a:extLst>
          </p:cNvPr>
          <p:cNvSpPr/>
          <p:nvPr/>
        </p:nvSpPr>
        <p:spPr>
          <a:xfrm>
            <a:off x="276108" y="1157044"/>
            <a:ext cx="6837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prstClr val="black"/>
                </a:solidFill>
                <a:latin typeface="Georgia" panose="02040502050405020303" pitchFamily="18" charset="0"/>
              </a:rPr>
              <a:t>HIZLI VE DOĞRU SONUÇLAR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Hızlı ve geliş</a:t>
            </a: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miş tarama seçenekleri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onuçlar ilgililik oranına göre sıralı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MarkLogic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güçlü tarama teknolojisi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Öngörülü navigasyon ve kolay arayüz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Yayın türüne göre gözden geçirme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Kurumsal erişim durumuna göre sonuçları seçme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7C4AA4-F297-4D86-A399-423D57AFC596}"/>
              </a:ext>
            </a:extLst>
          </p:cNvPr>
          <p:cNvSpPr/>
          <p:nvPr/>
        </p:nvSpPr>
        <p:spPr>
          <a:xfrm>
            <a:off x="276108" y="3281048"/>
            <a:ext cx="1083491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KEŞFEDİLEBİLİR VE ERİŞİLEBİLİR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Başlıca kimlik doğrulama yöntemlerini destekler;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IP, Shibboleth,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OpenAthens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Referring URL </a:t>
            </a: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ve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Ezproxy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Temel keşif sistemlerinde indekslenmektedir;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Primo, Summon, OCLC </a:t>
            </a: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ve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EBSCO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Kullanıcılar atıfları platformdan kendi atıf yönetim araçlarına doğrudan yükleyebilirler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KBART </a:t>
            </a: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ve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MARC 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kayıtları indirmek için mevcuttur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0CB6DD-8BF3-495E-B1C1-8D869CEDFBC4}"/>
              </a:ext>
            </a:extLst>
          </p:cNvPr>
          <p:cNvSpPr/>
          <p:nvPr/>
        </p:nvSpPr>
        <p:spPr>
          <a:xfrm>
            <a:off x="276108" y="4976799"/>
            <a:ext cx="994178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KULLANICILAR İÇİN ESNEK ERİŞİM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İndirme sınırı veya ambargo yoktur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Kişisel hesaplar kullanıcılara ‘tarama kaydetme’ ve ‘İçindekiler Sayfaları’ uyarıları gibi özellikler sunar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HTML, PDF </a:t>
            </a: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ve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ePub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türleri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Masa üstü veya mobil araçlardan erişim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1500" dirty="0">
                <a:solidFill>
                  <a:prstClr val="black"/>
                </a:solidFill>
                <a:latin typeface="Georgia" panose="02040502050405020303" pitchFamily="18" charset="0"/>
              </a:rPr>
              <a:t>Çok kullanıcılı, kurumsal erişim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AD89CD-83C1-4AEC-9038-D56AD0D76738}"/>
              </a:ext>
            </a:extLst>
          </p:cNvPr>
          <p:cNvSpPr txBox="1">
            <a:spLocks/>
          </p:cNvSpPr>
          <p:nvPr/>
        </p:nvSpPr>
        <p:spPr>
          <a:xfrm>
            <a:off x="133853" y="194113"/>
            <a:ext cx="11266134" cy="8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315F81"/>
                </a:solidFill>
                <a:effectLst/>
                <a:uLnTx/>
                <a:uFillTx/>
                <a:latin typeface="Georgia" charset="0"/>
                <a:ea typeface="+mj-ea"/>
                <a:cs typeface="+mj-cs"/>
              </a:rPr>
              <a:t>emerald.com/insight</a:t>
            </a:r>
          </a:p>
        </p:txBody>
      </p:sp>
    </p:spTree>
    <p:extLst>
      <p:ext uri="{BB962C8B-B14F-4D97-AF65-F5344CB8AC3E}">
        <p14:creationId xmlns:p14="http://schemas.microsoft.com/office/powerpoint/2010/main" val="389500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1625AF0-0042-4627-9B37-A83F758736BC}"/>
              </a:ext>
            </a:extLst>
          </p:cNvPr>
          <p:cNvSpPr txBox="1">
            <a:spLocks/>
          </p:cNvSpPr>
          <p:nvPr/>
        </p:nvSpPr>
        <p:spPr>
          <a:xfrm>
            <a:off x="533399" y="365126"/>
            <a:ext cx="11140155" cy="828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700" b="0" i="0" u="none" strike="noStrike" kern="1200" cap="none" spc="0" normalizeH="0" baseline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Georgia" charset="0"/>
                <a:ea typeface="+mj-ea"/>
                <a:cs typeface="+mj-cs"/>
              </a:rPr>
              <a:t>Erişim adresi https://www.emerald.com/insight/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BF8A7-F76F-4987-80E7-3414DEA5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43" y="1194106"/>
            <a:ext cx="7496175" cy="5124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4199CA-8C16-483E-BE5D-DE2262C25AB0}"/>
              </a:ext>
            </a:extLst>
          </p:cNvPr>
          <p:cNvSpPr txBox="1"/>
          <p:nvPr/>
        </p:nvSpPr>
        <p:spPr>
          <a:xfrm>
            <a:off x="9970944" y="3995058"/>
            <a:ext cx="191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Hızlı tarama kutusu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7FE906-AC88-4E82-849B-CDABECE87790}"/>
              </a:ext>
            </a:extLst>
          </p:cNvPr>
          <p:cNvSpPr txBox="1"/>
          <p:nvPr/>
        </p:nvSpPr>
        <p:spPr>
          <a:xfrm>
            <a:off x="10091057" y="1634684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Gözden geçirme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B824A3-5AC8-4376-B8E6-F310E2123B83}"/>
              </a:ext>
            </a:extLst>
          </p:cNvPr>
          <p:cNvCxnSpPr/>
          <p:nvPr/>
        </p:nvCxnSpPr>
        <p:spPr>
          <a:xfrm>
            <a:off x="8447314" y="1849789"/>
            <a:ext cx="1502229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2A33221-E995-4BA6-833D-6D1F82BB6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335630" y="4101748"/>
            <a:ext cx="2613913" cy="2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96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9EA44E-0DE2-43C5-85D9-D213E551F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625AF0-0042-4627-9B37-A83F758736BC}"/>
              </a:ext>
            </a:extLst>
          </p:cNvPr>
          <p:cNvSpPr txBox="1">
            <a:spLocks/>
          </p:cNvSpPr>
          <p:nvPr/>
        </p:nvSpPr>
        <p:spPr>
          <a:xfrm>
            <a:off x="511861" y="22705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Hızlı tarama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D236B-9BBD-4508-8E3B-0468F525C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40"/>
          <a:stretch/>
        </p:blipFill>
        <p:spPr>
          <a:xfrm>
            <a:off x="1076325" y="1134211"/>
            <a:ext cx="10039350" cy="3214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Image result for mark logik">
            <a:extLst>
              <a:ext uri="{FF2B5EF4-FFF2-40B4-BE49-F238E27FC236}">
                <a16:creationId xmlns:a16="http://schemas.microsoft.com/office/drawing/2014/main" id="{67380AC6-8F06-4E90-8BEB-5A8898A52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1" b="30429"/>
          <a:stretch/>
        </p:blipFill>
        <p:spPr bwMode="auto">
          <a:xfrm>
            <a:off x="9302960" y="5907428"/>
            <a:ext cx="1563582" cy="36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41E90F-82D7-400B-9A91-ADF300218ECD}"/>
              </a:ext>
            </a:extLst>
          </p:cNvPr>
          <p:cNvSpPr/>
          <p:nvPr/>
        </p:nvSpPr>
        <p:spPr>
          <a:xfrm>
            <a:off x="1200927" y="4640773"/>
            <a:ext cx="6538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73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Anahtar kelime, başlık, yazar adı, DOI ve daha fazlası ile tarama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37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1F3920-2B19-4FE0-987D-9162F1AD8F75}"/>
              </a:ext>
            </a:extLst>
          </p:cNvPr>
          <p:cNvSpPr/>
          <p:nvPr/>
        </p:nvSpPr>
        <p:spPr>
          <a:xfrm>
            <a:off x="1076325" y="4481195"/>
            <a:ext cx="6663053" cy="1636906"/>
          </a:xfrm>
          <a:prstGeom prst="rect">
            <a:avLst/>
          </a:prstGeom>
          <a:noFill/>
          <a:ln>
            <a:solidFill>
              <a:srgbClr val="007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0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D57D054-54BC-472C-B863-D884C9D48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625AF0-0042-4627-9B37-A83F758736BC}"/>
              </a:ext>
            </a:extLst>
          </p:cNvPr>
          <p:cNvSpPr txBox="1">
            <a:spLocks/>
          </p:cNvSpPr>
          <p:nvPr/>
        </p:nvSpPr>
        <p:spPr>
          <a:xfrm>
            <a:off x="511861" y="18641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Tarama sonuçları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93DB8-5DA2-44E7-ADEB-7C41FD25B265}"/>
              </a:ext>
            </a:extLst>
          </p:cNvPr>
          <p:cNvSpPr txBox="1"/>
          <p:nvPr/>
        </p:nvSpPr>
        <p:spPr>
          <a:xfrm>
            <a:off x="8693341" y="626684"/>
            <a:ext cx="2943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‘Google-s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gramer ile gelişmiş tarama algoritmaları tarama terimlerinizden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ilgili sonuçları </a:t>
            </a:r>
            <a:r>
              <a:rPr kumimoji="0" lang="tr-TR" sz="1800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getirir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17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Tarama sonuçları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ilgililik oranına göre sıralanır. </a:t>
            </a:r>
            <a:r>
              <a:rPr lang="tr-TR" dirty="0">
                <a:solidFill>
                  <a:srgbClr val="0071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717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ayın türlerine göre ayrı ayrı tarama yapmak gerekmez. Kullanıcı isterse sonuçları türe göre filtreleyebilir.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17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C44CA-7DA5-4F35-9AB7-5E2ECB6A00E3}"/>
              </a:ext>
            </a:extLst>
          </p:cNvPr>
          <p:cNvSpPr/>
          <p:nvPr/>
        </p:nvSpPr>
        <p:spPr>
          <a:xfrm>
            <a:off x="8545576" y="516190"/>
            <a:ext cx="3261674" cy="5015540"/>
          </a:xfrm>
          <a:prstGeom prst="rect">
            <a:avLst/>
          </a:prstGeom>
          <a:noFill/>
          <a:ln>
            <a:solidFill>
              <a:srgbClr val="007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9FD27-235D-4C5B-8B94-624D90C0B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1" y="956157"/>
            <a:ext cx="6844452" cy="51819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011937-D496-4519-BC27-AC24CA66B663}"/>
              </a:ext>
            </a:extLst>
          </p:cNvPr>
          <p:cNvSpPr/>
          <p:nvPr/>
        </p:nvSpPr>
        <p:spPr>
          <a:xfrm>
            <a:off x="2577622" y="813628"/>
            <a:ext cx="241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Sonuçlar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3A530F-505A-4F37-8BCC-AD2419060E87}"/>
              </a:ext>
            </a:extLst>
          </p:cNvPr>
          <p:cNvSpPr/>
          <p:nvPr/>
        </p:nvSpPr>
        <p:spPr>
          <a:xfrm>
            <a:off x="615120" y="1325489"/>
            <a:ext cx="241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Yayın türü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FB3A26-3FF9-4534-A41B-136E2EDD0DCC}"/>
              </a:ext>
            </a:extLst>
          </p:cNvPr>
          <p:cNvSpPr/>
          <p:nvPr/>
        </p:nvSpPr>
        <p:spPr>
          <a:xfrm>
            <a:off x="2577621" y="3139696"/>
            <a:ext cx="241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tr-TR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Özet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F2A5BA-866F-4107-9926-609E18267385}"/>
              </a:ext>
            </a:extLst>
          </p:cNvPr>
          <p:cNvSpPr/>
          <p:nvPr/>
        </p:nvSpPr>
        <p:spPr>
          <a:xfrm>
            <a:off x="3676727" y="2408762"/>
            <a:ext cx="241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Yazarlar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F264E1-BBE4-4793-9746-FD3A1E461DE0}"/>
              </a:ext>
            </a:extLst>
          </p:cNvPr>
          <p:cNvSpPr/>
          <p:nvPr/>
        </p:nvSpPr>
        <p:spPr>
          <a:xfrm>
            <a:off x="3515330" y="1347594"/>
            <a:ext cx="241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tr-TR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Yayın yılı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97FD54-1B97-4731-B38A-C6F8B8C25733}"/>
              </a:ext>
            </a:extLst>
          </p:cNvPr>
          <p:cNvSpPr/>
          <p:nvPr/>
        </p:nvSpPr>
        <p:spPr>
          <a:xfrm>
            <a:off x="1625971" y="2092917"/>
            <a:ext cx="241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Hızlı erişim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744D4A-F339-4347-BEA5-11BB355EA0EE}"/>
              </a:ext>
            </a:extLst>
          </p:cNvPr>
          <p:cNvSpPr/>
          <p:nvPr/>
        </p:nvSpPr>
        <p:spPr>
          <a:xfrm>
            <a:off x="6323104" y="1541236"/>
            <a:ext cx="241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Erişim durumu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209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625AF0-0042-4627-9B37-A83F758736BC}"/>
              </a:ext>
            </a:extLst>
          </p:cNvPr>
          <p:cNvSpPr txBox="1">
            <a:spLocks/>
          </p:cNvSpPr>
          <p:nvPr/>
        </p:nvSpPr>
        <p:spPr>
          <a:xfrm>
            <a:off x="511861" y="18641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b="1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Sonuçları </a:t>
            </a:r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filtreleme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CF63C-7627-41F4-8C9E-C42D3BF1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76" y="1128154"/>
            <a:ext cx="2989412" cy="5221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274649-76C2-46D0-ACC7-AE3756AEF2D2}"/>
              </a:ext>
            </a:extLst>
          </p:cNvPr>
          <p:cNvSpPr/>
          <p:nvPr/>
        </p:nvSpPr>
        <p:spPr>
          <a:xfrm>
            <a:off x="6127668" y="711878"/>
            <a:ext cx="3121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570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4115C-B28E-44AF-AC89-8F7EF423D3AE}"/>
              </a:ext>
            </a:extLst>
          </p:cNvPr>
          <p:cNvSpPr/>
          <p:nvPr/>
        </p:nvSpPr>
        <p:spPr>
          <a:xfrm>
            <a:off x="9346645" y="834342"/>
            <a:ext cx="262093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70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570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 seçenekleri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5707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İlgililik </a:t>
            </a:r>
            <a:r>
              <a:rPr kumimoji="0" lang="tr-TR" sz="17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veya</a:t>
            </a: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yeni/en eski</a:t>
            </a:r>
            <a:endParaRPr kumimoji="0" lang="en-GB" sz="1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Erişim durumuna göre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Yayın </a:t>
            </a: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yılı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hafta, </a:t>
            </a:r>
            <a:r>
              <a:rPr lang="tr-TR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 veya yıllara göre sınırlama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r-TR" sz="17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17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İçerik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kumimoji="0" lang="tr-T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ürü </a:t>
            </a:r>
            <a:r>
              <a:rPr kumimoji="0" lang="tr-TR" sz="17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seçimi</a:t>
            </a: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94FDD3-F768-42C8-B21E-5043CA3F6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05" y="1722219"/>
            <a:ext cx="5076581" cy="414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887931-4DD8-46B5-B000-B0A2892759FE}"/>
              </a:ext>
            </a:extLst>
          </p:cNvPr>
          <p:cNvSpPr/>
          <p:nvPr/>
        </p:nvSpPr>
        <p:spPr>
          <a:xfrm>
            <a:off x="511861" y="1166538"/>
            <a:ext cx="4425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570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Arayın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570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CAEA7B-0263-4B20-8703-E3242F480ADF}"/>
              </a:ext>
            </a:extLst>
          </p:cNvPr>
          <p:cNvSpPr/>
          <p:nvPr/>
        </p:nvSpPr>
        <p:spPr>
          <a:xfrm>
            <a:off x="531584" y="3188543"/>
            <a:ext cx="4425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570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Keşfedin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570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804038-D1C9-4797-8569-7F0D7D7EE745}"/>
              </a:ext>
            </a:extLst>
          </p:cNvPr>
          <p:cNvSpPr/>
          <p:nvPr/>
        </p:nvSpPr>
        <p:spPr>
          <a:xfrm>
            <a:off x="3143139" y="3594724"/>
            <a:ext cx="2881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‘View summary and detail’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üzerine</a:t>
            </a:r>
            <a:r>
              <a:rPr lang="tr-TR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tıklayarak özeti genişletin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Anahtar kelimelere </a:t>
            </a:r>
            <a:r>
              <a:rPr kumimoji="0" lang="tr-TR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tıklayarak bu kelimelerle yeni tarama başlatın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F402B-9FF2-4333-91B9-5CEAD7362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84" y="3594724"/>
            <a:ext cx="2495550" cy="600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B7B02-383E-45BA-A1F5-B7DBB6FBE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66" y="4370947"/>
            <a:ext cx="2534266" cy="196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D6B240-41AA-48B0-AEF3-ECB3CF3AAD81}"/>
              </a:ext>
            </a:extLst>
          </p:cNvPr>
          <p:cNvSpPr/>
          <p:nvPr/>
        </p:nvSpPr>
        <p:spPr>
          <a:xfrm>
            <a:off x="6078755" y="689699"/>
            <a:ext cx="5901704" cy="5853341"/>
          </a:xfrm>
          <a:prstGeom prst="rect">
            <a:avLst/>
          </a:prstGeom>
          <a:noFill/>
          <a:ln>
            <a:solidFill>
              <a:srgbClr val="007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C550CA-1A8F-457D-A5A0-999EA6E6BA02}"/>
              </a:ext>
            </a:extLst>
          </p:cNvPr>
          <p:cNvSpPr/>
          <p:nvPr/>
        </p:nvSpPr>
        <p:spPr>
          <a:xfrm>
            <a:off x="434962" y="1132306"/>
            <a:ext cx="5518798" cy="1880090"/>
          </a:xfrm>
          <a:prstGeom prst="rect">
            <a:avLst/>
          </a:prstGeom>
          <a:noFill/>
          <a:ln>
            <a:solidFill>
              <a:srgbClr val="007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DB2DD5-C0A8-4F6D-99E6-EC7D356E3DE2}"/>
              </a:ext>
            </a:extLst>
          </p:cNvPr>
          <p:cNvSpPr/>
          <p:nvPr/>
        </p:nvSpPr>
        <p:spPr>
          <a:xfrm>
            <a:off x="434961" y="3113702"/>
            <a:ext cx="5527789" cy="3429338"/>
          </a:xfrm>
          <a:prstGeom prst="rect">
            <a:avLst/>
          </a:prstGeom>
          <a:noFill/>
          <a:ln>
            <a:solidFill>
              <a:srgbClr val="007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FD53D6D-AA4F-4AD8-9443-78CE76C2B2D5}"/>
              </a:ext>
            </a:extLst>
          </p:cNvPr>
          <p:cNvSpPr/>
          <p:nvPr/>
        </p:nvSpPr>
        <p:spPr>
          <a:xfrm>
            <a:off x="8970262" y="1358493"/>
            <a:ext cx="392977" cy="171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69631-BA33-4327-A8EE-0CA9A02E8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3442" y="2933009"/>
            <a:ext cx="414564" cy="207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BB8B1-BA87-47E3-B2A1-5414D3A4D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4649" y="2137098"/>
            <a:ext cx="414564" cy="207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BB6F7-205C-4BCA-A6B6-E6AD86788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221" y="4993487"/>
            <a:ext cx="414564" cy="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25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625AF0-0042-4627-9B37-A83F758736BC}"/>
              </a:ext>
            </a:extLst>
          </p:cNvPr>
          <p:cNvSpPr txBox="1">
            <a:spLocks/>
          </p:cNvSpPr>
          <p:nvPr/>
        </p:nvSpPr>
        <p:spPr>
          <a:xfrm>
            <a:off x="554804" y="198143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Gelişmiş tarama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41844-8112-4BDA-A1C6-6DB73C17E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51"/>
          <a:stretch/>
        </p:blipFill>
        <p:spPr>
          <a:xfrm>
            <a:off x="283029" y="1132280"/>
            <a:ext cx="11354167" cy="1080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CFE62-4419-4797-B334-67A0DEEE9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2" b="53000"/>
          <a:stretch/>
        </p:blipFill>
        <p:spPr>
          <a:xfrm>
            <a:off x="283259" y="2160989"/>
            <a:ext cx="11375571" cy="1268011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D798AE03-A009-4C38-8BDA-CB2425BE82B0}"/>
              </a:ext>
            </a:extLst>
          </p:cNvPr>
          <p:cNvSpPr/>
          <p:nvPr/>
        </p:nvSpPr>
        <p:spPr>
          <a:xfrm rot="10800000">
            <a:off x="7162800" y="2772709"/>
            <a:ext cx="446314" cy="7869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3FDCA-A602-4F08-96C7-ADF7F3632BB4}"/>
              </a:ext>
            </a:extLst>
          </p:cNvPr>
          <p:cNvSpPr txBox="1"/>
          <p:nvPr/>
        </p:nvSpPr>
        <p:spPr>
          <a:xfrm>
            <a:off x="6492240" y="3730752"/>
            <a:ext cx="29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Gelişmiş tarama seçeneği ile araştırmanızı derinleştirin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87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625AF0-0042-4627-9B37-A83F758736BC}"/>
              </a:ext>
            </a:extLst>
          </p:cNvPr>
          <p:cNvSpPr txBox="1">
            <a:spLocks/>
          </p:cNvSpPr>
          <p:nvPr/>
        </p:nvSpPr>
        <p:spPr>
          <a:xfrm>
            <a:off x="522747" y="23127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Gelişmiş tarama formu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7682A-90EC-4C56-90B2-1160DB42E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46" y="902574"/>
            <a:ext cx="10191750" cy="5543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CC837-29F3-41CE-B31A-1418BBCE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322" y="5503149"/>
            <a:ext cx="32385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7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E2A13-3C61-4506-9A07-CBD76C21A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54804" y="51770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625AF0-0042-4627-9B37-A83F758736BC}"/>
              </a:ext>
            </a:extLst>
          </p:cNvPr>
          <p:cNvSpPr txBox="1">
            <a:spLocks/>
          </p:cNvSpPr>
          <p:nvPr/>
        </p:nvSpPr>
        <p:spPr>
          <a:xfrm>
            <a:off x="511861" y="227052"/>
            <a:ext cx="10113196" cy="769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</a:rPr>
              <a:t>Gözden geçirme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34A8E-1310-468C-8BAB-B26307DEBE49}"/>
              </a:ext>
            </a:extLst>
          </p:cNvPr>
          <p:cNvSpPr txBox="1"/>
          <p:nvPr/>
        </p:nvSpPr>
        <p:spPr>
          <a:xfrm>
            <a:off x="8082950" y="2513775"/>
            <a:ext cx="4021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Sayfanın başındaki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Browse our content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seçeneği ile içerik türü seçebilirsiniz</a:t>
            </a:r>
            <a:endParaRPr lang="tr-TR" sz="2000" dirty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Sonuçları başlık, konu, dergi ve kitap içerik türüne göre rafine edebilirsiniz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57083D-83DC-4AAE-87A1-0EE7A3195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09" b="70394"/>
          <a:stretch/>
        </p:blipFill>
        <p:spPr>
          <a:xfrm>
            <a:off x="0" y="1099813"/>
            <a:ext cx="12192000" cy="843318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0DF05FA3-A6CE-42FB-9D3C-BC6F2D74204C}"/>
              </a:ext>
            </a:extLst>
          </p:cNvPr>
          <p:cNvSpPr/>
          <p:nvPr/>
        </p:nvSpPr>
        <p:spPr>
          <a:xfrm>
            <a:off x="9089571" y="827314"/>
            <a:ext cx="370115" cy="48366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4F7C5BDB-4637-4578-9B6C-48783AE71912}"/>
              </a:ext>
            </a:extLst>
          </p:cNvPr>
          <p:cNvSpPr/>
          <p:nvPr/>
        </p:nvSpPr>
        <p:spPr>
          <a:xfrm>
            <a:off x="1338942" y="1920926"/>
            <a:ext cx="228601" cy="44156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E23D73-C5E5-4AAE-A09C-75D5CE994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9" t="29409" r="714" b="5238"/>
          <a:stretch/>
        </p:blipFill>
        <p:spPr>
          <a:xfrm>
            <a:off x="303782" y="2335891"/>
            <a:ext cx="7869805" cy="32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56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79C-D3ED-4FCB-9208-3D76AC42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6" y="60325"/>
            <a:ext cx="11364687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Gözden geçirme 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89A8A-4B26-4453-AF25-3361F077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" y="1022441"/>
            <a:ext cx="8534400" cy="5816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BE3B30-813C-431A-AFE4-82E494D00956}"/>
              </a:ext>
            </a:extLst>
          </p:cNvPr>
          <p:cNvSpPr txBox="1"/>
          <p:nvPr/>
        </p:nvSpPr>
        <p:spPr>
          <a:xfrm>
            <a:off x="9644743" y="3842657"/>
            <a:ext cx="222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Filtreleri kullanarak alfabetik, konu veya yayın türüne göre seçim yapın</a:t>
            </a:r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C891C41-D99A-4EB3-8AA8-C7480CAF1055}"/>
              </a:ext>
            </a:extLst>
          </p:cNvPr>
          <p:cNvSpPr/>
          <p:nvPr/>
        </p:nvSpPr>
        <p:spPr>
          <a:xfrm>
            <a:off x="8904515" y="4408714"/>
            <a:ext cx="729343" cy="402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60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0680" y="363443"/>
            <a:ext cx="7214914" cy="50407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tr-TR" sz="3200" b="1" spc="-5" dirty="0">
                <a:solidFill>
                  <a:srgbClr val="0C7277"/>
                </a:solidFill>
                <a:latin typeface="Georgia"/>
                <a:cs typeface="Museo Sans 100"/>
              </a:rPr>
              <a:t>İçerik </a:t>
            </a:r>
            <a:endParaRPr sz="3200" b="1" dirty="0">
              <a:latin typeface="Museo Sans 100"/>
              <a:cs typeface="Museo Sans 10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578536" y="6268026"/>
            <a:ext cx="182404" cy="114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1" name="object 71"/>
          <p:cNvSpPr/>
          <p:nvPr/>
        </p:nvSpPr>
        <p:spPr>
          <a:xfrm>
            <a:off x="9781443" y="6268027"/>
            <a:ext cx="79762" cy="112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2" name="object 72"/>
          <p:cNvSpPr/>
          <p:nvPr/>
        </p:nvSpPr>
        <p:spPr>
          <a:xfrm>
            <a:off x="9878852" y="6266113"/>
            <a:ext cx="305385" cy="116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3" name="object 73"/>
          <p:cNvSpPr/>
          <p:nvPr/>
        </p:nvSpPr>
        <p:spPr>
          <a:xfrm>
            <a:off x="10218487" y="6268027"/>
            <a:ext cx="0" cy="112860"/>
          </a:xfrm>
          <a:custGeom>
            <a:avLst/>
            <a:gdLst/>
            <a:ahLst/>
            <a:cxnLst/>
            <a:rect l="l" t="t" r="r" b="b"/>
            <a:pathLst>
              <a:path h="124459">
                <a:moveTo>
                  <a:pt x="0" y="0"/>
                </a:moveTo>
                <a:lnTo>
                  <a:pt x="0" y="124396"/>
                </a:lnTo>
              </a:path>
            </a:pathLst>
          </a:custGeom>
          <a:ln w="22593">
            <a:solidFill>
              <a:srgbClr val="005155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4" name="object 74"/>
          <p:cNvSpPr/>
          <p:nvPr/>
        </p:nvSpPr>
        <p:spPr>
          <a:xfrm>
            <a:off x="10252732" y="6266125"/>
            <a:ext cx="214184" cy="116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5" name="object 75"/>
          <p:cNvSpPr/>
          <p:nvPr/>
        </p:nvSpPr>
        <p:spPr>
          <a:xfrm>
            <a:off x="9563853" y="6089662"/>
            <a:ext cx="125919" cy="1476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6" name="object 76"/>
          <p:cNvSpPr/>
          <p:nvPr/>
        </p:nvSpPr>
        <p:spPr>
          <a:xfrm>
            <a:off x="9715420" y="6089663"/>
            <a:ext cx="210991" cy="1442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7" name="object 77"/>
          <p:cNvSpPr/>
          <p:nvPr/>
        </p:nvSpPr>
        <p:spPr>
          <a:xfrm>
            <a:off x="9950094" y="6089662"/>
            <a:ext cx="125931" cy="1476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8" name="object 78"/>
          <p:cNvSpPr/>
          <p:nvPr/>
        </p:nvSpPr>
        <p:spPr>
          <a:xfrm>
            <a:off x="10101661" y="6089655"/>
            <a:ext cx="178043" cy="1476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79" name="object 79"/>
          <p:cNvSpPr/>
          <p:nvPr/>
        </p:nvSpPr>
        <p:spPr>
          <a:xfrm>
            <a:off x="10314964" y="6036038"/>
            <a:ext cx="0" cy="198082"/>
          </a:xfrm>
          <a:custGeom>
            <a:avLst/>
            <a:gdLst/>
            <a:ahLst/>
            <a:cxnLst/>
            <a:rect l="l" t="t" r="r" b="b"/>
            <a:pathLst>
              <a:path h="218440">
                <a:moveTo>
                  <a:pt x="0" y="0"/>
                </a:moveTo>
                <a:lnTo>
                  <a:pt x="0" y="218173"/>
                </a:lnTo>
              </a:path>
            </a:pathLst>
          </a:custGeom>
          <a:ln w="13042">
            <a:solidFill>
              <a:srgbClr val="005155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0" name="object 80"/>
          <p:cNvSpPr/>
          <p:nvPr/>
        </p:nvSpPr>
        <p:spPr>
          <a:xfrm>
            <a:off x="10342594" y="6033904"/>
            <a:ext cx="123109" cy="203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1" name="object 81"/>
          <p:cNvSpPr/>
          <p:nvPr/>
        </p:nvSpPr>
        <p:spPr>
          <a:xfrm>
            <a:off x="9426654" y="6268162"/>
            <a:ext cx="69098" cy="112860"/>
          </a:xfrm>
          <a:custGeom>
            <a:avLst/>
            <a:gdLst/>
            <a:ahLst/>
            <a:cxnLst/>
            <a:rect l="l" t="t" r="r" b="b"/>
            <a:pathLst>
              <a:path w="76200" h="124459">
                <a:moveTo>
                  <a:pt x="75920" y="0"/>
                </a:moveTo>
                <a:lnTo>
                  <a:pt x="0" y="38684"/>
                </a:lnTo>
                <a:lnTo>
                  <a:pt x="75920" y="124244"/>
                </a:lnTo>
                <a:lnTo>
                  <a:pt x="75920" y="0"/>
                </a:lnTo>
                <a:close/>
              </a:path>
            </a:pathLst>
          </a:custGeom>
          <a:solidFill>
            <a:srgbClr val="E1E559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2" name="object 82"/>
          <p:cNvSpPr/>
          <p:nvPr/>
        </p:nvSpPr>
        <p:spPr>
          <a:xfrm>
            <a:off x="9296805" y="6303242"/>
            <a:ext cx="199233" cy="178504"/>
          </a:xfrm>
          <a:custGeom>
            <a:avLst/>
            <a:gdLst/>
            <a:ahLst/>
            <a:cxnLst/>
            <a:rect l="l" t="t" r="r" b="b"/>
            <a:pathLst>
              <a:path w="219709" h="196850">
                <a:moveTo>
                  <a:pt x="143205" y="0"/>
                </a:moveTo>
                <a:lnTo>
                  <a:pt x="0" y="196265"/>
                </a:lnTo>
                <a:lnTo>
                  <a:pt x="219113" y="85559"/>
                </a:lnTo>
                <a:lnTo>
                  <a:pt x="143205" y="0"/>
                </a:lnTo>
                <a:close/>
              </a:path>
            </a:pathLst>
          </a:custGeom>
          <a:solidFill>
            <a:srgbClr val="C1D334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3" name="object 83"/>
          <p:cNvSpPr/>
          <p:nvPr/>
        </p:nvSpPr>
        <p:spPr>
          <a:xfrm>
            <a:off x="9296804" y="6303244"/>
            <a:ext cx="130135" cy="178504"/>
          </a:xfrm>
          <a:custGeom>
            <a:avLst/>
            <a:gdLst/>
            <a:ahLst/>
            <a:cxnLst/>
            <a:rect l="l" t="t" r="r" b="b"/>
            <a:pathLst>
              <a:path w="143509" h="196850">
                <a:moveTo>
                  <a:pt x="143205" y="0"/>
                </a:moveTo>
                <a:lnTo>
                  <a:pt x="0" y="72859"/>
                </a:lnTo>
                <a:lnTo>
                  <a:pt x="0" y="196253"/>
                </a:lnTo>
                <a:lnTo>
                  <a:pt x="143205" y="0"/>
                </a:lnTo>
                <a:close/>
              </a:path>
            </a:pathLst>
          </a:custGeom>
          <a:solidFill>
            <a:srgbClr val="D4DF46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4" name="object 84"/>
          <p:cNvSpPr/>
          <p:nvPr/>
        </p:nvSpPr>
        <p:spPr>
          <a:xfrm>
            <a:off x="9218159" y="6329085"/>
            <a:ext cx="78887" cy="152592"/>
          </a:xfrm>
          <a:custGeom>
            <a:avLst/>
            <a:gdLst/>
            <a:ahLst/>
            <a:cxnLst/>
            <a:rect l="l" t="t" r="r" b="b"/>
            <a:pathLst>
              <a:path w="86995" h="168275">
                <a:moveTo>
                  <a:pt x="0" y="0"/>
                </a:moveTo>
                <a:lnTo>
                  <a:pt x="86728" y="167767"/>
                </a:lnTo>
                <a:lnTo>
                  <a:pt x="86728" y="44373"/>
                </a:lnTo>
                <a:lnTo>
                  <a:pt x="0" y="0"/>
                </a:lnTo>
                <a:close/>
              </a:path>
            </a:pathLst>
          </a:custGeom>
          <a:solidFill>
            <a:srgbClr val="C6C431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5" name="object 85"/>
          <p:cNvSpPr/>
          <p:nvPr/>
        </p:nvSpPr>
        <p:spPr>
          <a:xfrm>
            <a:off x="9098694" y="6329088"/>
            <a:ext cx="198657" cy="152592"/>
          </a:xfrm>
          <a:custGeom>
            <a:avLst/>
            <a:gdLst/>
            <a:ahLst/>
            <a:cxnLst/>
            <a:rect l="l" t="t" r="r" b="b"/>
            <a:pathLst>
              <a:path w="219075" h="168275">
                <a:moveTo>
                  <a:pt x="131737" y="0"/>
                </a:moveTo>
                <a:lnTo>
                  <a:pt x="0" y="56362"/>
                </a:lnTo>
                <a:lnTo>
                  <a:pt x="218465" y="167766"/>
                </a:lnTo>
                <a:lnTo>
                  <a:pt x="131737" y="0"/>
                </a:lnTo>
                <a:close/>
              </a:path>
            </a:pathLst>
          </a:custGeom>
          <a:solidFill>
            <a:srgbClr val="95CA4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6" name="object 86"/>
          <p:cNvSpPr/>
          <p:nvPr/>
        </p:nvSpPr>
        <p:spPr>
          <a:xfrm>
            <a:off x="9098694" y="6213214"/>
            <a:ext cx="119770" cy="166987"/>
          </a:xfrm>
          <a:custGeom>
            <a:avLst/>
            <a:gdLst/>
            <a:ahLst/>
            <a:cxnLst/>
            <a:rect l="l" t="t" r="r" b="b"/>
            <a:pathLst>
              <a:path w="132079" h="184150">
                <a:moveTo>
                  <a:pt x="0" y="0"/>
                </a:moveTo>
                <a:lnTo>
                  <a:pt x="0" y="184137"/>
                </a:lnTo>
                <a:lnTo>
                  <a:pt x="131737" y="127787"/>
                </a:lnTo>
                <a:lnTo>
                  <a:pt x="0" y="0"/>
                </a:lnTo>
                <a:close/>
              </a:path>
            </a:pathLst>
          </a:custGeom>
          <a:solidFill>
            <a:srgbClr val="0B8D7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7" name="object 87"/>
          <p:cNvSpPr/>
          <p:nvPr/>
        </p:nvSpPr>
        <p:spPr>
          <a:xfrm>
            <a:off x="9098687" y="6160660"/>
            <a:ext cx="120346" cy="168715"/>
          </a:xfrm>
          <a:custGeom>
            <a:avLst/>
            <a:gdLst/>
            <a:ahLst/>
            <a:cxnLst/>
            <a:rect l="l" t="t" r="r" b="b"/>
            <a:pathLst>
              <a:path w="132715" h="186054">
                <a:moveTo>
                  <a:pt x="132219" y="0"/>
                </a:moveTo>
                <a:lnTo>
                  <a:pt x="0" y="57962"/>
                </a:lnTo>
                <a:lnTo>
                  <a:pt x="131749" y="185737"/>
                </a:lnTo>
                <a:lnTo>
                  <a:pt x="132219" y="0"/>
                </a:lnTo>
                <a:close/>
              </a:path>
            </a:pathLst>
          </a:custGeom>
          <a:solidFill>
            <a:srgbClr val="08AD8C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8" name="object 88"/>
          <p:cNvSpPr/>
          <p:nvPr/>
        </p:nvSpPr>
        <p:spPr>
          <a:xfrm>
            <a:off x="9098694" y="6110832"/>
            <a:ext cx="120346" cy="102496"/>
          </a:xfrm>
          <a:custGeom>
            <a:avLst/>
            <a:gdLst/>
            <a:ahLst/>
            <a:cxnLst/>
            <a:rect l="l" t="t" r="r" b="b"/>
            <a:pathLst>
              <a:path w="132715" h="113029">
                <a:moveTo>
                  <a:pt x="0" y="0"/>
                </a:moveTo>
                <a:lnTo>
                  <a:pt x="0" y="112903"/>
                </a:lnTo>
                <a:lnTo>
                  <a:pt x="132219" y="54952"/>
                </a:lnTo>
                <a:lnTo>
                  <a:pt x="0" y="0"/>
                </a:lnTo>
                <a:close/>
              </a:path>
            </a:pathLst>
          </a:custGeom>
          <a:solidFill>
            <a:srgbClr val="0EA895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9" name="object 89"/>
          <p:cNvSpPr/>
          <p:nvPr/>
        </p:nvSpPr>
        <p:spPr>
          <a:xfrm>
            <a:off x="9098695" y="6006657"/>
            <a:ext cx="200961" cy="154319"/>
          </a:xfrm>
          <a:custGeom>
            <a:avLst/>
            <a:gdLst/>
            <a:ahLst/>
            <a:cxnLst/>
            <a:rect l="l" t="t" r="r" b="b"/>
            <a:pathLst>
              <a:path w="221615" h="170179">
                <a:moveTo>
                  <a:pt x="221386" y="0"/>
                </a:moveTo>
                <a:lnTo>
                  <a:pt x="0" y="114884"/>
                </a:lnTo>
                <a:lnTo>
                  <a:pt x="132207" y="169824"/>
                </a:lnTo>
                <a:lnTo>
                  <a:pt x="221399" y="123393"/>
                </a:lnTo>
                <a:lnTo>
                  <a:pt x="221386" y="0"/>
                </a:lnTo>
                <a:close/>
              </a:path>
            </a:pathLst>
          </a:custGeom>
          <a:solidFill>
            <a:srgbClr val="077379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90" name="object 90"/>
          <p:cNvSpPr/>
          <p:nvPr/>
        </p:nvSpPr>
        <p:spPr>
          <a:xfrm>
            <a:off x="9299449" y="6006652"/>
            <a:ext cx="122649" cy="112285"/>
          </a:xfrm>
          <a:custGeom>
            <a:avLst/>
            <a:gdLst/>
            <a:ahLst/>
            <a:cxnLst/>
            <a:rect l="l" t="t" r="r" b="b"/>
            <a:pathLst>
              <a:path w="135254" h="123825">
                <a:moveTo>
                  <a:pt x="0" y="0"/>
                </a:moveTo>
                <a:lnTo>
                  <a:pt x="12" y="123405"/>
                </a:lnTo>
                <a:lnTo>
                  <a:pt x="135216" y="66840"/>
                </a:lnTo>
                <a:lnTo>
                  <a:pt x="0" y="0"/>
                </a:lnTo>
                <a:close/>
              </a:path>
            </a:pathLst>
          </a:custGeom>
          <a:solidFill>
            <a:srgbClr val="48BFAF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91" name="object 91"/>
          <p:cNvSpPr/>
          <p:nvPr/>
        </p:nvSpPr>
        <p:spPr>
          <a:xfrm>
            <a:off x="9299465" y="6067262"/>
            <a:ext cx="122649" cy="93283"/>
          </a:xfrm>
          <a:custGeom>
            <a:avLst/>
            <a:gdLst/>
            <a:ahLst/>
            <a:cxnLst/>
            <a:rect l="l" t="t" r="r" b="b"/>
            <a:pathLst>
              <a:path w="135254" h="102870">
                <a:moveTo>
                  <a:pt x="135191" y="0"/>
                </a:moveTo>
                <a:lnTo>
                  <a:pt x="0" y="56565"/>
                </a:lnTo>
                <a:lnTo>
                  <a:pt x="93992" y="102552"/>
                </a:lnTo>
                <a:lnTo>
                  <a:pt x="135191" y="0"/>
                </a:lnTo>
                <a:close/>
              </a:path>
            </a:pathLst>
          </a:custGeom>
          <a:solidFill>
            <a:srgbClr val="5EC6CC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92" name="object 92"/>
          <p:cNvSpPr/>
          <p:nvPr/>
        </p:nvSpPr>
        <p:spPr>
          <a:xfrm>
            <a:off x="9384700" y="6067262"/>
            <a:ext cx="111133" cy="93283"/>
          </a:xfrm>
          <a:custGeom>
            <a:avLst/>
            <a:gdLst/>
            <a:ahLst/>
            <a:cxnLst/>
            <a:rect l="l" t="t" r="r" b="b"/>
            <a:pathLst>
              <a:path w="122554" h="102870">
                <a:moveTo>
                  <a:pt x="41198" y="0"/>
                </a:moveTo>
                <a:lnTo>
                  <a:pt x="0" y="102552"/>
                </a:lnTo>
                <a:lnTo>
                  <a:pt x="122174" y="39941"/>
                </a:lnTo>
                <a:lnTo>
                  <a:pt x="41198" y="0"/>
                </a:lnTo>
                <a:close/>
              </a:path>
            </a:pathLst>
          </a:custGeom>
          <a:solidFill>
            <a:srgbClr val="08ADB6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93" name="object 93"/>
          <p:cNvSpPr/>
          <p:nvPr/>
        </p:nvSpPr>
        <p:spPr>
          <a:xfrm>
            <a:off x="9299448" y="6103489"/>
            <a:ext cx="196354" cy="212477"/>
          </a:xfrm>
          <a:custGeom>
            <a:avLst/>
            <a:gdLst/>
            <a:ahLst/>
            <a:cxnLst/>
            <a:rect l="l" t="t" r="r" b="b"/>
            <a:pathLst>
              <a:path w="216534" h="234315">
                <a:moveTo>
                  <a:pt x="216179" y="0"/>
                </a:moveTo>
                <a:lnTo>
                  <a:pt x="0" y="110731"/>
                </a:lnTo>
                <a:lnTo>
                  <a:pt x="0" y="234124"/>
                </a:lnTo>
                <a:lnTo>
                  <a:pt x="216179" y="122580"/>
                </a:lnTo>
                <a:lnTo>
                  <a:pt x="216179" y="0"/>
                </a:lnTo>
                <a:close/>
              </a:path>
            </a:pathLst>
          </a:custGeom>
          <a:solidFill>
            <a:srgbClr val="0D9D87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94" name="object 94"/>
          <p:cNvSpPr/>
          <p:nvPr/>
        </p:nvSpPr>
        <p:spPr>
          <a:xfrm>
            <a:off x="9263857" y="6188972"/>
            <a:ext cx="35701" cy="127256"/>
          </a:xfrm>
          <a:custGeom>
            <a:avLst/>
            <a:gdLst/>
            <a:ahLst/>
            <a:cxnLst/>
            <a:rect l="l" t="t" r="r" b="b"/>
            <a:pathLst>
              <a:path w="39370" h="140334">
                <a:moveTo>
                  <a:pt x="0" y="0"/>
                </a:moveTo>
                <a:lnTo>
                  <a:pt x="0" y="122593"/>
                </a:lnTo>
                <a:lnTo>
                  <a:pt x="39255" y="139865"/>
                </a:lnTo>
                <a:lnTo>
                  <a:pt x="39255" y="16459"/>
                </a:lnTo>
                <a:lnTo>
                  <a:pt x="0" y="0"/>
                </a:lnTo>
                <a:close/>
              </a:path>
            </a:pathLst>
          </a:custGeom>
          <a:solidFill>
            <a:srgbClr val="0EA895"/>
          </a:solid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95" name="object 95"/>
          <p:cNvSpPr/>
          <p:nvPr/>
        </p:nvSpPr>
        <p:spPr>
          <a:xfrm flipV="1">
            <a:off x="1147577" y="857095"/>
            <a:ext cx="7430369" cy="97663"/>
          </a:xfrm>
          <a:custGeom>
            <a:avLst/>
            <a:gdLst/>
            <a:ahLst/>
            <a:cxnLst/>
            <a:rect l="l" t="t" r="r" b="b"/>
            <a:pathLst>
              <a:path w="8964295">
                <a:moveTo>
                  <a:pt x="0" y="0"/>
                </a:moveTo>
                <a:lnTo>
                  <a:pt x="8964002" y="0"/>
                </a:lnTo>
              </a:path>
            </a:pathLst>
          </a:custGeom>
          <a:ln w="3175">
            <a:solidFill>
              <a:srgbClr val="47758B"/>
            </a:solidFill>
          </a:ln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94EAD2CE-237A-4CE8-9250-C8754A3B30D3}"/>
              </a:ext>
            </a:extLst>
          </p:cNvPr>
          <p:cNvSpPr txBox="1">
            <a:spLocks/>
          </p:cNvSpPr>
          <p:nvPr/>
        </p:nvSpPr>
        <p:spPr>
          <a:xfrm>
            <a:off x="1788929" y="5859670"/>
            <a:ext cx="8205416" cy="4023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1850" b="0" i="0">
                <a:solidFill>
                  <a:schemeClr val="bg1"/>
                </a:solidFill>
                <a:latin typeface="Museo Sans 300"/>
                <a:ea typeface="+mj-ea"/>
                <a:cs typeface="Museo Sans 300"/>
              </a:defRPr>
            </a:lvl1pPr>
          </a:lstStyle>
          <a:p>
            <a:pPr marL="11516">
              <a:spcBef>
                <a:spcPts val="91"/>
              </a:spcBef>
            </a:pPr>
            <a:r>
              <a:rPr lang="tr-TR" sz="2539" kern="0" dirty="0">
                <a:solidFill>
                  <a:srgbClr val="0C7277"/>
                </a:solidFill>
                <a:latin typeface="Georgia"/>
                <a:cs typeface="Georgia"/>
              </a:rPr>
              <a:t>Access: </a:t>
            </a:r>
            <a:r>
              <a:rPr lang="tr-TR" sz="2539" b="1" kern="0" dirty="0">
                <a:solidFill>
                  <a:srgbClr val="0C7277"/>
                </a:solidFill>
                <a:latin typeface="Georgia"/>
                <a:cs typeface="Georgia"/>
              </a:rPr>
              <a:t>www.emerald.com/insight/</a:t>
            </a:r>
            <a:endParaRPr lang="tr-TR" sz="2539" b="1" kern="0" dirty="0">
              <a:latin typeface="Museo Sans 100"/>
              <a:cs typeface="Museo Sans 10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F0B96A-B974-4E29-85C0-926387A444AB}"/>
              </a:ext>
            </a:extLst>
          </p:cNvPr>
          <p:cNvSpPr/>
          <p:nvPr/>
        </p:nvSpPr>
        <p:spPr>
          <a:xfrm>
            <a:off x="1230680" y="1052987"/>
            <a:ext cx="721491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002060"/>
                </a:solidFill>
              </a:rPr>
              <a:t>Tanıtım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002060"/>
                </a:solidFill>
              </a:rPr>
              <a:t>ULAKBİM EKUAL üzerinden erişime açık kaynaklar</a:t>
            </a:r>
          </a:p>
          <a:p>
            <a:pPr marL="1371600" lvl="2" indent="-457200">
              <a:buFont typeface="+mj-lt"/>
              <a:buAutoNum type="arabicPeriod"/>
            </a:pPr>
            <a:r>
              <a:rPr lang="tr-TR" sz="2400" dirty="0">
                <a:solidFill>
                  <a:srgbClr val="002060"/>
                </a:solidFill>
              </a:rPr>
              <a:t>eJournals Premier dergi koleksiyonu </a:t>
            </a:r>
          </a:p>
          <a:p>
            <a:pPr marL="1371600" lvl="2" indent="-457200">
              <a:buFont typeface="+mj-lt"/>
              <a:buAutoNum type="arabicPeriod"/>
            </a:pPr>
            <a:r>
              <a:rPr lang="tr-TR" sz="2400" dirty="0">
                <a:solidFill>
                  <a:srgbClr val="002060"/>
                </a:solidFill>
              </a:rPr>
              <a:t>Social Sciences (Eğitim ve Sosyoloji) ekitapları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002060"/>
                </a:solidFill>
              </a:rPr>
              <a:t>Emerald Insight platformu, kullanım ve özellikler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002060"/>
                </a:solidFill>
              </a:rPr>
              <a:t>Admin hesabı oluşturma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002060"/>
                </a:solidFill>
              </a:rPr>
              <a:t>Emerald hizmet ve eğitimleri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002060"/>
                </a:solidFill>
              </a:rPr>
              <a:t>İletişim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0CD59-AA7E-433F-89F8-3F391AA6CC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8579" y="954758"/>
            <a:ext cx="2374125" cy="46832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79C-D3ED-4FCB-9208-3D76AC42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7" y="603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Kişisel hesap oluşturma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AB067-22AA-4AD8-89B1-F38B8A136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84" y="1444580"/>
            <a:ext cx="11357832" cy="396884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6B5E991A-072C-44F0-94F2-3D433EA70A70}"/>
              </a:ext>
            </a:extLst>
          </p:cNvPr>
          <p:cNvSpPr/>
          <p:nvPr/>
        </p:nvSpPr>
        <p:spPr>
          <a:xfrm>
            <a:off x="10319657" y="1055914"/>
            <a:ext cx="315686" cy="64225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284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79C-D3ED-4FCB-9208-3D76AC42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5" y="62277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Kişisel hesap oluşturma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4FCC7-64BD-4F04-B729-FA4EEEE09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32" y="1154732"/>
            <a:ext cx="8642639" cy="5258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E27B14-32D7-475B-A59D-B751CEBD0242}"/>
              </a:ext>
            </a:extLst>
          </p:cNvPr>
          <p:cNvSpPr txBox="1"/>
          <p:nvPr/>
        </p:nvSpPr>
        <p:spPr>
          <a:xfrm>
            <a:off x="9656064" y="1453896"/>
            <a:ext cx="2030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Kayıt formunu doldurup bir hesap oluşturarak taramalarınızı kaydedebilir,  içindekiler sayfaları için uyarılar kurabilirsiniz.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576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79C-D3ED-4FCB-9208-3D76AC42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5" y="62277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Kütüphaneci Admin hesabı oluşturma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4FCC7-64BD-4F04-B729-FA4EEEE09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635"/>
          <a:stretch/>
        </p:blipFill>
        <p:spPr>
          <a:xfrm>
            <a:off x="505533" y="1154732"/>
            <a:ext cx="5822116" cy="5258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E27B14-32D7-475B-A59D-B751CEBD0242}"/>
              </a:ext>
            </a:extLst>
          </p:cNvPr>
          <p:cNvSpPr txBox="1"/>
          <p:nvPr/>
        </p:nvSpPr>
        <p:spPr>
          <a:xfrm>
            <a:off x="6437376" y="1660287"/>
            <a:ext cx="3749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Register for a profile alanında kişisel hesap oluşturun, hesap oluşturduğunuz email adresini temsilcinize bildirin;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mtonta@emerald.com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Destek birimi hesabınıza admin yetkisi verecek ve admin kullanım bilgilerini paylaşacak. Bir sonraki oturumda hesabınız ile giriş yaptığınızda kurumsal erişiminizi yönetebilir, istatistik alabilirsiniz.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58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8" y="11"/>
            <a:ext cx="9695519" cy="6855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31123" y="935824"/>
            <a:ext cx="3474490" cy="4012304"/>
          </a:xfrm>
          <a:custGeom>
            <a:avLst/>
            <a:gdLst/>
            <a:ahLst/>
            <a:cxnLst/>
            <a:rect l="l" t="t" r="r" b="b"/>
            <a:pathLst>
              <a:path w="3831590" h="4424680">
                <a:moveTo>
                  <a:pt x="1915795" y="0"/>
                </a:moveTo>
                <a:lnTo>
                  <a:pt x="0" y="1106081"/>
                </a:lnTo>
                <a:lnTo>
                  <a:pt x="0" y="3318256"/>
                </a:lnTo>
                <a:lnTo>
                  <a:pt x="1915795" y="4424337"/>
                </a:lnTo>
                <a:lnTo>
                  <a:pt x="3831590" y="3318256"/>
                </a:lnTo>
                <a:lnTo>
                  <a:pt x="3831590" y="1106081"/>
                </a:lnTo>
                <a:lnTo>
                  <a:pt x="1915795" y="0"/>
                </a:lnTo>
                <a:close/>
              </a:path>
            </a:pathLst>
          </a:custGeom>
          <a:solidFill>
            <a:srgbClr val="00ADB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25825" y="1878267"/>
            <a:ext cx="3207869" cy="1998900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 algn="ctr">
              <a:lnSpc>
                <a:spcPts val="5332"/>
              </a:lnSpc>
            </a:pPr>
            <a:r>
              <a:rPr lang="tr-TR" sz="4000" spc="-41" dirty="0">
                <a:latin typeface="Georgia"/>
                <a:cs typeface="Georgia"/>
              </a:rPr>
              <a:t>Hizmetler Eğitimler</a:t>
            </a:r>
            <a:br>
              <a:rPr lang="tr-TR" sz="4000" spc="-41" dirty="0">
                <a:latin typeface="Georgia"/>
                <a:cs typeface="Georgia"/>
              </a:rPr>
            </a:br>
            <a:endParaRPr sz="4000" dirty="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6474" y="6216038"/>
            <a:ext cx="227986" cy="143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10097" y="6216034"/>
            <a:ext cx="99686" cy="141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31851" y="6345595"/>
            <a:ext cx="86949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478" y="0"/>
                </a:lnTo>
              </a:path>
            </a:pathLst>
          </a:custGeom>
          <a:ln w="241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44656" y="6216035"/>
            <a:ext cx="0" cy="118619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809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50717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82787" y="6213654"/>
            <a:ext cx="95136" cy="145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97788" y="6297690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97788" y="6286750"/>
            <a:ext cx="116315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7673" y="0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97788" y="6215924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87951" y="6297852"/>
            <a:ext cx="25912" cy="59309"/>
          </a:xfrm>
          <a:custGeom>
            <a:avLst/>
            <a:gdLst/>
            <a:ahLst/>
            <a:cxnLst/>
            <a:rect l="l" t="t" r="r" b="b"/>
            <a:pathLst>
              <a:path w="28575" h="65404">
                <a:moveTo>
                  <a:pt x="28244" y="0"/>
                </a:moveTo>
                <a:lnTo>
                  <a:pt x="0" y="0"/>
                </a:lnTo>
                <a:lnTo>
                  <a:pt x="0" y="65277"/>
                </a:lnTo>
                <a:lnTo>
                  <a:pt x="28244" y="65277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87951" y="6216039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28244" y="0"/>
                </a:moveTo>
                <a:lnTo>
                  <a:pt x="0" y="0"/>
                </a:lnTo>
                <a:lnTo>
                  <a:pt x="0" y="65913"/>
                </a:lnTo>
                <a:lnTo>
                  <a:pt x="28244" y="65913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156385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199182" y="6216037"/>
            <a:ext cx="115198" cy="140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334838" y="6213658"/>
            <a:ext cx="132081" cy="145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338100" y="5993070"/>
            <a:ext cx="157393" cy="1845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527562" y="5993071"/>
            <a:ext cx="264301" cy="180807"/>
          </a:xfrm>
          <a:custGeom>
            <a:avLst/>
            <a:gdLst/>
            <a:ahLst/>
            <a:cxnLst/>
            <a:rect l="l" t="t" r="r" b="b"/>
            <a:pathLst>
              <a:path w="291465" h="199390">
                <a:moveTo>
                  <a:pt x="16306" y="4660"/>
                </a:moveTo>
                <a:lnTo>
                  <a:pt x="0" y="4660"/>
                </a:lnTo>
                <a:lnTo>
                  <a:pt x="0" y="198831"/>
                </a:lnTo>
                <a:lnTo>
                  <a:pt x="16306" y="198831"/>
                </a:lnTo>
                <a:lnTo>
                  <a:pt x="16306" y="104076"/>
                </a:lnTo>
                <a:lnTo>
                  <a:pt x="16464" y="97159"/>
                </a:lnTo>
                <a:lnTo>
                  <a:pt x="16986" y="90430"/>
                </a:lnTo>
                <a:lnTo>
                  <a:pt x="17946" y="83920"/>
                </a:lnTo>
                <a:lnTo>
                  <a:pt x="19418" y="77660"/>
                </a:lnTo>
                <a:lnTo>
                  <a:pt x="29167" y="54762"/>
                </a:lnTo>
                <a:lnTo>
                  <a:pt x="14770" y="54762"/>
                </a:lnTo>
                <a:lnTo>
                  <a:pt x="16306" y="47764"/>
                </a:lnTo>
                <a:lnTo>
                  <a:pt x="16306" y="4660"/>
                </a:lnTo>
                <a:close/>
              </a:path>
              <a:path w="291465" h="199390">
                <a:moveTo>
                  <a:pt x="134935" y="15151"/>
                </a:moveTo>
                <a:lnTo>
                  <a:pt x="90093" y="15151"/>
                </a:lnTo>
                <a:lnTo>
                  <a:pt x="115513" y="20828"/>
                </a:lnTo>
                <a:lnTo>
                  <a:pt x="129795" y="35823"/>
                </a:lnTo>
                <a:lnTo>
                  <a:pt x="136069" y="57081"/>
                </a:lnTo>
                <a:lnTo>
                  <a:pt x="137435" y="81028"/>
                </a:lnTo>
                <a:lnTo>
                  <a:pt x="137464" y="198831"/>
                </a:lnTo>
                <a:lnTo>
                  <a:pt x="153758" y="198831"/>
                </a:lnTo>
                <a:lnTo>
                  <a:pt x="153758" y="104076"/>
                </a:lnTo>
                <a:lnTo>
                  <a:pt x="153985" y="95908"/>
                </a:lnTo>
                <a:lnTo>
                  <a:pt x="154689" y="88250"/>
                </a:lnTo>
                <a:lnTo>
                  <a:pt x="155902" y="81028"/>
                </a:lnTo>
                <a:lnTo>
                  <a:pt x="157657" y="74168"/>
                </a:lnTo>
                <a:lnTo>
                  <a:pt x="167126" y="52806"/>
                </a:lnTo>
                <a:lnTo>
                  <a:pt x="151434" y="52806"/>
                </a:lnTo>
                <a:lnTo>
                  <a:pt x="145507" y="29976"/>
                </a:lnTo>
                <a:lnTo>
                  <a:pt x="134935" y="15151"/>
                </a:lnTo>
                <a:close/>
              </a:path>
              <a:path w="291465" h="199390">
                <a:moveTo>
                  <a:pt x="270143" y="15151"/>
                </a:moveTo>
                <a:lnTo>
                  <a:pt x="226009" y="15151"/>
                </a:lnTo>
                <a:lnTo>
                  <a:pt x="250950" y="20390"/>
                </a:lnTo>
                <a:lnTo>
                  <a:pt x="265703" y="34656"/>
                </a:lnTo>
                <a:lnTo>
                  <a:pt x="272740" y="55768"/>
                </a:lnTo>
                <a:lnTo>
                  <a:pt x="274499" y="81028"/>
                </a:lnTo>
                <a:lnTo>
                  <a:pt x="274535" y="198831"/>
                </a:lnTo>
                <a:lnTo>
                  <a:pt x="290842" y="198831"/>
                </a:lnTo>
                <a:lnTo>
                  <a:pt x="290842" y="75730"/>
                </a:lnTo>
                <a:lnTo>
                  <a:pt x="287756" y="44405"/>
                </a:lnTo>
                <a:lnTo>
                  <a:pt x="277209" y="20539"/>
                </a:lnTo>
                <a:lnTo>
                  <a:pt x="270143" y="15151"/>
                </a:lnTo>
                <a:close/>
              </a:path>
              <a:path w="291465" h="199390">
                <a:moveTo>
                  <a:pt x="90093" y="0"/>
                </a:moveTo>
                <a:lnTo>
                  <a:pt x="67026" y="4459"/>
                </a:lnTo>
                <a:lnTo>
                  <a:pt x="45092" y="16456"/>
                </a:lnTo>
                <a:lnTo>
                  <a:pt x="27019" y="33914"/>
                </a:lnTo>
                <a:lnTo>
                  <a:pt x="15532" y="54762"/>
                </a:lnTo>
                <a:lnTo>
                  <a:pt x="29167" y="54762"/>
                </a:lnTo>
                <a:lnTo>
                  <a:pt x="29366" y="54295"/>
                </a:lnTo>
                <a:lnTo>
                  <a:pt x="45140" y="34318"/>
                </a:lnTo>
                <a:lnTo>
                  <a:pt x="65722" y="20385"/>
                </a:lnTo>
                <a:lnTo>
                  <a:pt x="90093" y="15151"/>
                </a:lnTo>
                <a:lnTo>
                  <a:pt x="134935" y="15151"/>
                </a:lnTo>
                <a:lnTo>
                  <a:pt x="133718" y="13444"/>
                </a:lnTo>
                <a:lnTo>
                  <a:pt x="115451" y="3391"/>
                </a:lnTo>
                <a:lnTo>
                  <a:pt x="90093" y="0"/>
                </a:lnTo>
                <a:close/>
              </a:path>
              <a:path w="291465" h="199390">
                <a:moveTo>
                  <a:pt x="226009" y="0"/>
                </a:moveTo>
                <a:lnTo>
                  <a:pt x="201912" y="4429"/>
                </a:lnTo>
                <a:lnTo>
                  <a:pt x="180662" y="16211"/>
                </a:lnTo>
                <a:lnTo>
                  <a:pt x="163638" y="33089"/>
                </a:lnTo>
                <a:lnTo>
                  <a:pt x="152222" y="52806"/>
                </a:lnTo>
                <a:lnTo>
                  <a:pt x="167126" y="52806"/>
                </a:lnTo>
                <a:lnTo>
                  <a:pt x="167409" y="52168"/>
                </a:lnTo>
                <a:lnTo>
                  <a:pt x="182946" y="33300"/>
                </a:lnTo>
                <a:lnTo>
                  <a:pt x="202927" y="20113"/>
                </a:lnTo>
                <a:lnTo>
                  <a:pt x="226009" y="15151"/>
                </a:lnTo>
                <a:lnTo>
                  <a:pt x="270143" y="15151"/>
                </a:lnTo>
                <a:lnTo>
                  <a:pt x="257270" y="5335"/>
                </a:lnTo>
                <a:lnTo>
                  <a:pt x="2260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820913" y="5993072"/>
            <a:ext cx="157393" cy="1845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010364" y="5993066"/>
            <a:ext cx="222542" cy="184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76973" y="5926049"/>
            <a:ext cx="0" cy="247602"/>
          </a:xfrm>
          <a:custGeom>
            <a:avLst/>
            <a:gdLst/>
            <a:ahLst/>
            <a:cxnLst/>
            <a:rect l="l" t="t" r="r" b="b"/>
            <a:pathLst>
              <a:path h="273050">
                <a:moveTo>
                  <a:pt x="0" y="0"/>
                </a:moveTo>
                <a:lnTo>
                  <a:pt x="0" y="272707"/>
                </a:lnTo>
              </a:path>
            </a:pathLst>
          </a:custGeom>
          <a:ln w="163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311498" y="5923388"/>
            <a:ext cx="154319" cy="254512"/>
          </a:xfrm>
          <a:custGeom>
            <a:avLst/>
            <a:gdLst/>
            <a:ahLst/>
            <a:cxnLst/>
            <a:rect l="l" t="t" r="r" b="b"/>
            <a:pathLst>
              <a:path w="170179" h="280670">
                <a:moveTo>
                  <a:pt x="86995" y="76847"/>
                </a:moveTo>
                <a:lnTo>
                  <a:pt x="51933" y="84061"/>
                </a:lnTo>
                <a:lnTo>
                  <a:pt x="24414" y="104562"/>
                </a:lnTo>
                <a:lnTo>
                  <a:pt x="6436" y="136640"/>
                </a:lnTo>
                <a:lnTo>
                  <a:pt x="0" y="178587"/>
                </a:lnTo>
                <a:lnTo>
                  <a:pt x="5788" y="219874"/>
                </a:lnTo>
                <a:lnTo>
                  <a:pt x="22425" y="252026"/>
                </a:lnTo>
                <a:lnTo>
                  <a:pt x="48820" y="272893"/>
                </a:lnTo>
                <a:lnTo>
                  <a:pt x="83883" y="280327"/>
                </a:lnTo>
                <a:lnTo>
                  <a:pt x="117475" y="273471"/>
                </a:lnTo>
                <a:lnTo>
                  <a:pt x="130491" y="264401"/>
                </a:lnTo>
                <a:lnTo>
                  <a:pt x="84658" y="264401"/>
                </a:lnTo>
                <a:lnTo>
                  <a:pt x="57390" y="258365"/>
                </a:lnTo>
                <a:lnTo>
                  <a:pt x="36021" y="241153"/>
                </a:lnTo>
                <a:lnTo>
                  <a:pt x="22080" y="214112"/>
                </a:lnTo>
                <a:lnTo>
                  <a:pt x="17094" y="178587"/>
                </a:lnTo>
                <a:lnTo>
                  <a:pt x="22542" y="142242"/>
                </a:lnTo>
                <a:lnTo>
                  <a:pt x="37382" y="115292"/>
                </a:lnTo>
                <a:lnTo>
                  <a:pt x="59356" y="98536"/>
                </a:lnTo>
                <a:lnTo>
                  <a:pt x="86207" y="92773"/>
                </a:lnTo>
                <a:lnTo>
                  <a:pt x="140720" y="92773"/>
                </a:lnTo>
                <a:lnTo>
                  <a:pt x="132091" y="82332"/>
                </a:lnTo>
                <a:lnTo>
                  <a:pt x="115569" y="77533"/>
                </a:lnTo>
                <a:lnTo>
                  <a:pt x="86995" y="76847"/>
                </a:lnTo>
                <a:close/>
              </a:path>
              <a:path w="170179" h="280670">
                <a:moveTo>
                  <a:pt x="169697" y="236448"/>
                </a:moveTo>
                <a:lnTo>
                  <a:pt x="154940" y="236448"/>
                </a:lnTo>
                <a:lnTo>
                  <a:pt x="153403" y="242252"/>
                </a:lnTo>
                <a:lnTo>
                  <a:pt x="153403" y="275666"/>
                </a:lnTo>
                <a:lnTo>
                  <a:pt x="169697" y="275666"/>
                </a:lnTo>
                <a:lnTo>
                  <a:pt x="169697" y="236448"/>
                </a:lnTo>
                <a:close/>
              </a:path>
              <a:path w="170179" h="280670">
                <a:moveTo>
                  <a:pt x="140720" y="92773"/>
                </a:moveTo>
                <a:lnTo>
                  <a:pt x="86207" y="92773"/>
                </a:lnTo>
                <a:lnTo>
                  <a:pt x="115936" y="100060"/>
                </a:lnTo>
                <a:lnTo>
                  <a:pt x="137036" y="119326"/>
                </a:lnTo>
                <a:lnTo>
                  <a:pt x="149615" y="146673"/>
                </a:lnTo>
                <a:lnTo>
                  <a:pt x="153784" y="178206"/>
                </a:lnTo>
                <a:lnTo>
                  <a:pt x="148007" y="217386"/>
                </a:lnTo>
                <a:lnTo>
                  <a:pt x="132618" y="244159"/>
                </a:lnTo>
                <a:lnTo>
                  <a:pt x="110530" y="259504"/>
                </a:lnTo>
                <a:lnTo>
                  <a:pt x="84658" y="264401"/>
                </a:lnTo>
                <a:lnTo>
                  <a:pt x="130491" y="264401"/>
                </a:lnTo>
                <a:lnTo>
                  <a:pt x="139139" y="258365"/>
                </a:lnTo>
                <a:lnTo>
                  <a:pt x="150720" y="243304"/>
                </a:lnTo>
                <a:lnTo>
                  <a:pt x="154165" y="236448"/>
                </a:lnTo>
                <a:lnTo>
                  <a:pt x="169697" y="236448"/>
                </a:lnTo>
                <a:lnTo>
                  <a:pt x="169697" y="120726"/>
                </a:lnTo>
                <a:lnTo>
                  <a:pt x="154165" y="120726"/>
                </a:lnTo>
                <a:lnTo>
                  <a:pt x="142857" y="95358"/>
                </a:lnTo>
                <a:lnTo>
                  <a:pt x="140720" y="92773"/>
                </a:lnTo>
                <a:close/>
              </a:path>
              <a:path w="170179" h="280670">
                <a:moveTo>
                  <a:pt x="169697" y="0"/>
                </a:moveTo>
                <a:lnTo>
                  <a:pt x="153403" y="0"/>
                </a:lnTo>
                <a:lnTo>
                  <a:pt x="153403" y="113728"/>
                </a:lnTo>
                <a:lnTo>
                  <a:pt x="154940" y="120726"/>
                </a:lnTo>
                <a:lnTo>
                  <a:pt x="169697" y="120726"/>
                </a:lnTo>
                <a:lnTo>
                  <a:pt x="169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015651" y="5966193"/>
            <a:ext cx="142803" cy="108829"/>
          </a:xfrm>
          <a:custGeom>
            <a:avLst/>
            <a:gdLst/>
            <a:ahLst/>
            <a:cxnLst/>
            <a:rect l="l" t="t" r="r" b="b"/>
            <a:pathLst>
              <a:path w="157479" h="120015">
                <a:moveTo>
                  <a:pt x="157480" y="0"/>
                </a:moveTo>
                <a:lnTo>
                  <a:pt x="0" y="65900"/>
                </a:lnTo>
                <a:lnTo>
                  <a:pt x="109474" y="119443"/>
                </a:lnTo>
                <a:lnTo>
                  <a:pt x="157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58943" y="6083749"/>
            <a:ext cx="143955" cy="202112"/>
          </a:xfrm>
          <a:custGeom>
            <a:avLst/>
            <a:gdLst/>
            <a:ahLst/>
            <a:cxnLst/>
            <a:rect l="l" t="t" r="r" b="b"/>
            <a:pathLst>
              <a:path w="158750" h="222884">
                <a:moveTo>
                  <a:pt x="158559" y="0"/>
                </a:moveTo>
                <a:lnTo>
                  <a:pt x="0" y="69519"/>
                </a:lnTo>
                <a:lnTo>
                  <a:pt x="157988" y="222770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22330" y="5964771"/>
            <a:ext cx="128408" cy="107678"/>
          </a:xfrm>
          <a:custGeom>
            <a:avLst/>
            <a:gdLst/>
            <a:ahLst/>
            <a:cxnLst/>
            <a:rect l="l" t="t" r="r" b="b"/>
            <a:pathLst>
              <a:path w="141604" h="118745">
                <a:moveTo>
                  <a:pt x="47625" y="0"/>
                </a:moveTo>
                <a:lnTo>
                  <a:pt x="0" y="118516"/>
                </a:lnTo>
                <a:lnTo>
                  <a:pt x="141224" y="46189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756633" y="6152953"/>
            <a:ext cx="143379" cy="200384"/>
          </a:xfrm>
          <a:custGeom>
            <a:avLst/>
            <a:gdLst/>
            <a:ahLst/>
            <a:cxnLst/>
            <a:rect l="l" t="t" r="r" b="b"/>
            <a:pathLst>
              <a:path w="158115" h="220979">
                <a:moveTo>
                  <a:pt x="0" y="0"/>
                </a:moveTo>
                <a:lnTo>
                  <a:pt x="0" y="220764"/>
                </a:lnTo>
                <a:lnTo>
                  <a:pt x="157937" y="153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011367" y="6011532"/>
            <a:ext cx="242995" cy="259694"/>
          </a:xfrm>
          <a:custGeom>
            <a:avLst/>
            <a:gdLst/>
            <a:ahLst/>
            <a:cxnLst/>
            <a:rect l="l" t="t" r="r" b="b"/>
            <a:pathLst>
              <a:path w="267970" h="286384">
                <a:moveTo>
                  <a:pt x="267652" y="0"/>
                </a:moveTo>
                <a:lnTo>
                  <a:pt x="109562" y="81013"/>
                </a:lnTo>
                <a:lnTo>
                  <a:pt x="0" y="137096"/>
                </a:lnTo>
                <a:lnTo>
                  <a:pt x="0" y="286207"/>
                </a:lnTo>
                <a:lnTo>
                  <a:pt x="267652" y="148094"/>
                </a:lnTo>
                <a:lnTo>
                  <a:pt x="267652" y="0"/>
                </a:lnTo>
                <a:close/>
              </a:path>
              <a:path w="267970" h="286384">
                <a:moveTo>
                  <a:pt x="109575" y="80962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011368" y="5888587"/>
            <a:ext cx="145682" cy="133014"/>
          </a:xfrm>
          <a:custGeom>
            <a:avLst/>
            <a:gdLst/>
            <a:ahLst/>
            <a:cxnLst/>
            <a:rect l="l" t="t" r="r" b="b"/>
            <a:pathLst>
              <a:path w="160654" h="146684">
                <a:moveTo>
                  <a:pt x="0" y="0"/>
                </a:moveTo>
                <a:lnTo>
                  <a:pt x="12" y="146253"/>
                </a:lnTo>
                <a:lnTo>
                  <a:pt x="160235" y="791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966205" y="6119592"/>
            <a:ext cx="39156" cy="152016"/>
          </a:xfrm>
          <a:custGeom>
            <a:avLst/>
            <a:gdLst/>
            <a:ahLst/>
            <a:cxnLst/>
            <a:rect l="l" t="t" r="r" b="b"/>
            <a:pathLst>
              <a:path w="43179" h="167640">
                <a:moveTo>
                  <a:pt x="0" y="0"/>
                </a:moveTo>
                <a:lnTo>
                  <a:pt x="0" y="148399"/>
                </a:lnTo>
                <a:lnTo>
                  <a:pt x="43154" y="167398"/>
                </a:lnTo>
                <a:lnTo>
                  <a:pt x="43154" y="18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60741" y="5888698"/>
            <a:ext cx="244723" cy="187141"/>
          </a:xfrm>
          <a:custGeom>
            <a:avLst/>
            <a:gdLst/>
            <a:ahLst/>
            <a:cxnLst/>
            <a:rect l="l" t="t" r="r" b="b"/>
            <a:pathLst>
              <a:path w="269875" h="206375">
                <a:moveTo>
                  <a:pt x="269748" y="0"/>
                </a:moveTo>
                <a:lnTo>
                  <a:pt x="0" y="139966"/>
                </a:lnTo>
                <a:lnTo>
                  <a:pt x="159766" y="206349"/>
                </a:lnTo>
                <a:lnTo>
                  <a:pt x="265696" y="151231"/>
                </a:lnTo>
                <a:lnTo>
                  <a:pt x="265010" y="150888"/>
                </a:lnTo>
                <a:lnTo>
                  <a:pt x="269748" y="148907"/>
                </a:lnTo>
                <a:lnTo>
                  <a:pt x="269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014851" y="6264838"/>
            <a:ext cx="237813" cy="213053"/>
          </a:xfrm>
          <a:custGeom>
            <a:avLst/>
            <a:gdLst/>
            <a:ahLst/>
            <a:cxnLst/>
            <a:rect l="l" t="t" r="r" b="b"/>
            <a:pathLst>
              <a:path w="262254" h="234950">
                <a:moveTo>
                  <a:pt x="171094" y="0"/>
                </a:moveTo>
                <a:lnTo>
                  <a:pt x="0" y="234480"/>
                </a:lnTo>
                <a:lnTo>
                  <a:pt x="261772" y="101206"/>
                </a:lnTo>
                <a:lnTo>
                  <a:pt x="1710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08004" y="6220454"/>
            <a:ext cx="246085" cy="2561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60721" y="6296719"/>
            <a:ext cx="237813" cy="182535"/>
          </a:xfrm>
          <a:custGeom>
            <a:avLst/>
            <a:gdLst/>
            <a:ahLst/>
            <a:cxnLst/>
            <a:rect l="l" t="t" r="r" b="b"/>
            <a:pathLst>
              <a:path w="262254" h="201295">
                <a:moveTo>
                  <a:pt x="157797" y="0"/>
                </a:moveTo>
                <a:lnTo>
                  <a:pt x="0" y="67525"/>
                </a:lnTo>
                <a:lnTo>
                  <a:pt x="261683" y="200939"/>
                </a:lnTo>
                <a:lnTo>
                  <a:pt x="157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756633" y="6020430"/>
            <a:ext cx="141651" cy="120922"/>
          </a:xfrm>
          <a:custGeom>
            <a:avLst/>
            <a:gdLst/>
            <a:ahLst/>
            <a:cxnLst/>
            <a:rect l="l" t="t" r="r" b="b"/>
            <a:pathLst>
              <a:path w="156209" h="133350">
                <a:moveTo>
                  <a:pt x="0" y="0"/>
                </a:moveTo>
                <a:lnTo>
                  <a:pt x="0" y="133210"/>
                </a:lnTo>
                <a:lnTo>
                  <a:pt x="155981" y="648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912184" y="6299807"/>
            <a:ext cx="89828" cy="173897"/>
          </a:xfrm>
          <a:custGeom>
            <a:avLst/>
            <a:gdLst/>
            <a:ahLst/>
            <a:cxnLst/>
            <a:rect l="l" t="t" r="r" b="b"/>
            <a:pathLst>
              <a:path w="99059" h="191770">
                <a:moveTo>
                  <a:pt x="0" y="0"/>
                </a:moveTo>
                <a:lnTo>
                  <a:pt x="99034" y="191528"/>
                </a:lnTo>
                <a:lnTo>
                  <a:pt x="99034" y="506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990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F79C-D3ED-4FCB-9208-3D76AC42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" y="209889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007178"/>
                </a:solidFill>
                <a:latin typeface="Georgia" charset="0"/>
                <a:ea typeface="Georgia" charset="0"/>
                <a:cs typeface="Georgia" charset="0"/>
              </a:rPr>
              <a:t>Hizmetler</a:t>
            </a: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AACDD-B24A-417D-A1BD-22781DF7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70" y="1628775"/>
            <a:ext cx="11096625" cy="20764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5901E7-D69A-4C11-94C9-65F3DBC96BEB}"/>
              </a:ext>
            </a:extLst>
          </p:cNvPr>
          <p:cNvSpPr/>
          <p:nvPr/>
        </p:nvSpPr>
        <p:spPr>
          <a:xfrm>
            <a:off x="4090415" y="1871472"/>
            <a:ext cx="1371600" cy="2076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12420-BA4D-41BD-971F-3F21BA286298}"/>
              </a:ext>
            </a:extLst>
          </p:cNvPr>
          <p:cNvSpPr txBox="1"/>
          <p:nvPr/>
        </p:nvSpPr>
        <p:spPr>
          <a:xfrm>
            <a:off x="2331720" y="4144059"/>
            <a:ext cx="560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Yazarlar, editörler, kütüphaneciler, araştırmacılar ve hakemler için hizmetlerimize ücretsiz erişebilirsiniz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3713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540949" y="517702"/>
            <a:ext cx="11266134" cy="8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endParaRPr lang="en-GB" sz="4800" dirty="0">
              <a:solidFill>
                <a:srgbClr val="007178"/>
              </a:solidFill>
              <a:latin typeface="Georgi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3B970-FD43-4634-80F3-8972A1F6B095}"/>
              </a:ext>
            </a:extLst>
          </p:cNvPr>
          <p:cNvSpPr txBox="1">
            <a:spLocks/>
          </p:cNvSpPr>
          <p:nvPr/>
        </p:nvSpPr>
        <p:spPr>
          <a:xfrm>
            <a:off x="993491" y="177793"/>
            <a:ext cx="7743509" cy="753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3600" dirty="0">
                <a:solidFill>
                  <a:srgbClr val="5D8099"/>
                </a:solidFill>
                <a:latin typeface="Georgia"/>
                <a:cs typeface="Segoe UI"/>
              </a:rPr>
              <a:t>Kütüphaneci hizmetleri -Librarians</a:t>
            </a:r>
            <a:endParaRPr lang="en-US" sz="3600" dirty="0">
              <a:latin typeface="Georgia"/>
              <a:cs typeface="Segoe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D1EA3E-28E7-4B48-8963-7D9808D12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5" t="16929" r="18595" b="7549"/>
          <a:stretch/>
        </p:blipFill>
        <p:spPr>
          <a:xfrm>
            <a:off x="107516" y="1006870"/>
            <a:ext cx="7967974" cy="5179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97764D-0807-4A6D-AF64-31AE1D773CE6}"/>
              </a:ext>
            </a:extLst>
          </p:cNvPr>
          <p:cNvSpPr txBox="1"/>
          <p:nvPr/>
        </p:nvSpPr>
        <p:spPr>
          <a:xfrm>
            <a:off x="8075489" y="1188720"/>
            <a:ext cx="37315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Kütüphaneci kaynaklarını  kullanarak ürünleri keşfedin </a:t>
            </a:r>
          </a:p>
          <a:p>
            <a:endParaRPr lang="tr-TR" dirty="0"/>
          </a:p>
          <a:p>
            <a:r>
              <a:rPr lang="tr-TR" dirty="0"/>
              <a:t>Yardımcı materyalleri kullanarak kütüphane kaynaklarınızı pazarlayın</a:t>
            </a:r>
          </a:p>
          <a:p>
            <a:endParaRPr lang="tr-TR" dirty="0"/>
          </a:p>
          <a:p>
            <a:r>
              <a:rPr lang="tr-TR" dirty="0"/>
              <a:t>İhtiyaç olduğunda kütüphaneci yardım çantasını kullanın</a:t>
            </a:r>
          </a:p>
          <a:p>
            <a:endParaRPr lang="tr-TR" dirty="0"/>
          </a:p>
          <a:p>
            <a:r>
              <a:rPr lang="tr-TR" dirty="0"/>
              <a:t>Türkçe dahil çeşitli </a:t>
            </a:r>
            <a:r>
              <a:rPr lang="tr-TR"/>
              <a:t>dillerde kullanım rehberlerini </a:t>
            </a:r>
            <a:r>
              <a:rPr lang="tr-TR" dirty="0"/>
              <a:t>indirin</a:t>
            </a:r>
          </a:p>
          <a:p>
            <a:endParaRPr lang="tr-TR" dirty="0"/>
          </a:p>
          <a:p>
            <a:r>
              <a:rPr lang="tr-TR" dirty="0"/>
              <a:t>Emerald Engage topluluğuna katılarak dünya çapında kütüphanecilerle iletişim kurun, fikir ve deneyimlerinizi paylaşın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456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540949" y="517702"/>
            <a:ext cx="11266134" cy="8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endParaRPr lang="en-GB" sz="4800" dirty="0">
              <a:solidFill>
                <a:srgbClr val="007178"/>
              </a:solidFill>
              <a:latin typeface="Georgi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3B970-FD43-4634-80F3-8972A1F6B095}"/>
              </a:ext>
            </a:extLst>
          </p:cNvPr>
          <p:cNvSpPr txBox="1">
            <a:spLocks/>
          </p:cNvSpPr>
          <p:nvPr/>
        </p:nvSpPr>
        <p:spPr>
          <a:xfrm>
            <a:off x="830205" y="228537"/>
            <a:ext cx="7743509" cy="753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3600" dirty="0">
                <a:solidFill>
                  <a:srgbClr val="5D8099"/>
                </a:solidFill>
                <a:latin typeface="Georgia"/>
                <a:cs typeface="Segoe UI"/>
              </a:rPr>
              <a:t>Yazar hizmetleri - Authors</a:t>
            </a:r>
            <a:endParaRPr lang="en-US" sz="3600" dirty="0">
              <a:latin typeface="Georgia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70319-71C9-4937-8953-F1FF133D1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5" t="22081" r="25000" b="9513"/>
          <a:stretch/>
        </p:blipFill>
        <p:spPr>
          <a:xfrm>
            <a:off x="540949" y="990387"/>
            <a:ext cx="7226314" cy="5360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37E9B-77D4-43BE-A3D7-8E2D1D021CC1}"/>
              </a:ext>
            </a:extLst>
          </p:cNvPr>
          <p:cNvSpPr txBox="1"/>
          <p:nvPr/>
        </p:nvSpPr>
        <p:spPr>
          <a:xfrm>
            <a:off x="7767263" y="1161288"/>
            <a:ext cx="37358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Yazar ve araştırmacılar, uzmanlar tarafından hazırlanmış kapsamlı ‘nasıl yapılır’ rehberleri ile yayınlarını hazırlayabilir</a:t>
            </a:r>
          </a:p>
          <a:p>
            <a:endParaRPr lang="tr-TR" dirty="0"/>
          </a:p>
          <a:p>
            <a:r>
              <a:rPr lang="tr-TR" dirty="0"/>
              <a:t>Doğru dergiyi bulma konusunda yardım alabilir</a:t>
            </a:r>
          </a:p>
          <a:p>
            <a:endParaRPr lang="tr-TR" dirty="0"/>
          </a:p>
          <a:p>
            <a:r>
              <a:rPr lang="tr-TR" dirty="0"/>
              <a:t>Calls for papers ile yayın çağrılarına erişebilir</a:t>
            </a:r>
          </a:p>
          <a:p>
            <a:endParaRPr lang="tr-TR" dirty="0"/>
          </a:p>
          <a:p>
            <a:r>
              <a:rPr lang="tr-TR" dirty="0"/>
              <a:t>Yazar politikaları, yayın etiği gibi pek çok alandan ücretsiz yararlanabilirler.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28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750D0E1-2FDC-D548-8251-F891692A5740}"/>
              </a:ext>
            </a:extLst>
          </p:cNvPr>
          <p:cNvSpPr txBox="1">
            <a:spLocks/>
          </p:cNvSpPr>
          <p:nvPr/>
        </p:nvSpPr>
        <p:spPr>
          <a:xfrm>
            <a:off x="540949" y="517702"/>
            <a:ext cx="11266134" cy="826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endParaRPr lang="en-GB" sz="4800" dirty="0">
              <a:solidFill>
                <a:srgbClr val="007178"/>
              </a:solidFill>
              <a:latin typeface="Georgi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3B970-FD43-4634-80F3-8972A1F6B095}"/>
              </a:ext>
            </a:extLst>
          </p:cNvPr>
          <p:cNvSpPr txBox="1">
            <a:spLocks/>
          </p:cNvSpPr>
          <p:nvPr/>
        </p:nvSpPr>
        <p:spPr>
          <a:xfrm>
            <a:off x="741030" y="239380"/>
            <a:ext cx="7743509" cy="753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3600" dirty="0">
                <a:solidFill>
                  <a:srgbClr val="5D8099"/>
                </a:solidFill>
                <a:latin typeface="Georgia"/>
                <a:cs typeface="Segoe UI"/>
              </a:rPr>
              <a:t>Eğitimler </a:t>
            </a:r>
            <a:endParaRPr lang="en-US" sz="3600" dirty="0">
              <a:latin typeface="Georgia"/>
              <a:cs typeface="Segoe U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B4FA1-54E2-4F90-8E57-C4CC4E1C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88" y="1074680"/>
            <a:ext cx="5184489" cy="4155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64772-B831-4C58-9AEE-143FC0078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515" y="1910297"/>
            <a:ext cx="5587568" cy="30808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580DE9-7AD6-4742-AAB9-AB48E8C72EE8}"/>
              </a:ext>
            </a:extLst>
          </p:cNvPr>
          <p:cNvSpPr txBox="1">
            <a:spLocks/>
          </p:cNvSpPr>
          <p:nvPr/>
        </p:nvSpPr>
        <p:spPr>
          <a:xfrm>
            <a:off x="4846391" y="739643"/>
            <a:ext cx="6391585" cy="753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dirty="0">
                <a:solidFill>
                  <a:srgbClr val="5D8099"/>
                </a:solidFill>
                <a:latin typeface="Georgia"/>
                <a:cs typeface="Segoe UI"/>
              </a:rPr>
              <a:t>Online eğitimlerimiz için sosyal medya hesaplarımızı takip edin</a:t>
            </a:r>
            <a:endParaRPr lang="en-US" sz="2000" dirty="0">
              <a:latin typeface="Georgi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0814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2192000" cy="6855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6474" y="6216038"/>
            <a:ext cx="227986" cy="143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10097" y="6216034"/>
            <a:ext cx="99686" cy="141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31851" y="6345595"/>
            <a:ext cx="86949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478" y="0"/>
                </a:lnTo>
              </a:path>
            </a:pathLst>
          </a:custGeom>
          <a:ln w="241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44656" y="6216035"/>
            <a:ext cx="0" cy="118619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809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50717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82787" y="6213654"/>
            <a:ext cx="95136" cy="145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97788" y="6297690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97788" y="6286750"/>
            <a:ext cx="116315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7673" y="0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97788" y="6215924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0" y="66040"/>
                </a:moveTo>
                <a:lnTo>
                  <a:pt x="28244" y="66040"/>
                </a:lnTo>
                <a:lnTo>
                  <a:pt x="28244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87951" y="6297852"/>
            <a:ext cx="25912" cy="59309"/>
          </a:xfrm>
          <a:custGeom>
            <a:avLst/>
            <a:gdLst/>
            <a:ahLst/>
            <a:cxnLst/>
            <a:rect l="l" t="t" r="r" b="b"/>
            <a:pathLst>
              <a:path w="28575" h="65404">
                <a:moveTo>
                  <a:pt x="28244" y="0"/>
                </a:moveTo>
                <a:lnTo>
                  <a:pt x="0" y="0"/>
                </a:lnTo>
                <a:lnTo>
                  <a:pt x="0" y="65277"/>
                </a:lnTo>
                <a:lnTo>
                  <a:pt x="28244" y="65277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87951" y="6216039"/>
            <a:ext cx="25912" cy="59885"/>
          </a:xfrm>
          <a:custGeom>
            <a:avLst/>
            <a:gdLst/>
            <a:ahLst/>
            <a:cxnLst/>
            <a:rect l="l" t="t" r="r" b="b"/>
            <a:pathLst>
              <a:path w="28575" h="66040">
                <a:moveTo>
                  <a:pt x="28244" y="0"/>
                </a:moveTo>
                <a:lnTo>
                  <a:pt x="0" y="0"/>
                </a:lnTo>
                <a:lnTo>
                  <a:pt x="0" y="65913"/>
                </a:lnTo>
                <a:lnTo>
                  <a:pt x="28244" y="65913"/>
                </a:lnTo>
                <a:lnTo>
                  <a:pt x="28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156385" y="6216030"/>
            <a:ext cx="0" cy="141076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98"/>
                </a:lnTo>
              </a:path>
            </a:pathLst>
          </a:custGeom>
          <a:ln w="282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199182" y="6216037"/>
            <a:ext cx="115198" cy="140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334838" y="6213658"/>
            <a:ext cx="132081" cy="145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338100" y="5993070"/>
            <a:ext cx="157393" cy="1845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527562" y="5993071"/>
            <a:ext cx="264301" cy="180807"/>
          </a:xfrm>
          <a:custGeom>
            <a:avLst/>
            <a:gdLst/>
            <a:ahLst/>
            <a:cxnLst/>
            <a:rect l="l" t="t" r="r" b="b"/>
            <a:pathLst>
              <a:path w="291465" h="199390">
                <a:moveTo>
                  <a:pt x="16306" y="4660"/>
                </a:moveTo>
                <a:lnTo>
                  <a:pt x="0" y="4660"/>
                </a:lnTo>
                <a:lnTo>
                  <a:pt x="0" y="198831"/>
                </a:lnTo>
                <a:lnTo>
                  <a:pt x="16306" y="198831"/>
                </a:lnTo>
                <a:lnTo>
                  <a:pt x="16306" y="104076"/>
                </a:lnTo>
                <a:lnTo>
                  <a:pt x="16464" y="97159"/>
                </a:lnTo>
                <a:lnTo>
                  <a:pt x="16986" y="90430"/>
                </a:lnTo>
                <a:lnTo>
                  <a:pt x="17946" y="83920"/>
                </a:lnTo>
                <a:lnTo>
                  <a:pt x="19418" y="77660"/>
                </a:lnTo>
                <a:lnTo>
                  <a:pt x="29167" y="54762"/>
                </a:lnTo>
                <a:lnTo>
                  <a:pt x="14770" y="54762"/>
                </a:lnTo>
                <a:lnTo>
                  <a:pt x="16306" y="47764"/>
                </a:lnTo>
                <a:lnTo>
                  <a:pt x="16306" y="4660"/>
                </a:lnTo>
                <a:close/>
              </a:path>
              <a:path w="291465" h="199390">
                <a:moveTo>
                  <a:pt x="134935" y="15151"/>
                </a:moveTo>
                <a:lnTo>
                  <a:pt x="90093" y="15151"/>
                </a:lnTo>
                <a:lnTo>
                  <a:pt x="115513" y="20828"/>
                </a:lnTo>
                <a:lnTo>
                  <a:pt x="129795" y="35823"/>
                </a:lnTo>
                <a:lnTo>
                  <a:pt x="136069" y="57081"/>
                </a:lnTo>
                <a:lnTo>
                  <a:pt x="137435" y="81028"/>
                </a:lnTo>
                <a:lnTo>
                  <a:pt x="137464" y="198831"/>
                </a:lnTo>
                <a:lnTo>
                  <a:pt x="153758" y="198831"/>
                </a:lnTo>
                <a:lnTo>
                  <a:pt x="153758" y="104076"/>
                </a:lnTo>
                <a:lnTo>
                  <a:pt x="153985" y="95908"/>
                </a:lnTo>
                <a:lnTo>
                  <a:pt x="154689" y="88250"/>
                </a:lnTo>
                <a:lnTo>
                  <a:pt x="155902" y="81028"/>
                </a:lnTo>
                <a:lnTo>
                  <a:pt x="157657" y="74168"/>
                </a:lnTo>
                <a:lnTo>
                  <a:pt x="167126" y="52806"/>
                </a:lnTo>
                <a:lnTo>
                  <a:pt x="151434" y="52806"/>
                </a:lnTo>
                <a:lnTo>
                  <a:pt x="145507" y="29976"/>
                </a:lnTo>
                <a:lnTo>
                  <a:pt x="134935" y="15151"/>
                </a:lnTo>
                <a:close/>
              </a:path>
              <a:path w="291465" h="199390">
                <a:moveTo>
                  <a:pt x="270143" y="15151"/>
                </a:moveTo>
                <a:lnTo>
                  <a:pt x="226009" y="15151"/>
                </a:lnTo>
                <a:lnTo>
                  <a:pt x="250950" y="20390"/>
                </a:lnTo>
                <a:lnTo>
                  <a:pt x="265703" y="34656"/>
                </a:lnTo>
                <a:lnTo>
                  <a:pt x="272740" y="55768"/>
                </a:lnTo>
                <a:lnTo>
                  <a:pt x="274499" y="81028"/>
                </a:lnTo>
                <a:lnTo>
                  <a:pt x="274535" y="198831"/>
                </a:lnTo>
                <a:lnTo>
                  <a:pt x="290842" y="198831"/>
                </a:lnTo>
                <a:lnTo>
                  <a:pt x="290842" y="75730"/>
                </a:lnTo>
                <a:lnTo>
                  <a:pt x="287756" y="44405"/>
                </a:lnTo>
                <a:lnTo>
                  <a:pt x="277209" y="20539"/>
                </a:lnTo>
                <a:lnTo>
                  <a:pt x="270143" y="15151"/>
                </a:lnTo>
                <a:close/>
              </a:path>
              <a:path w="291465" h="199390">
                <a:moveTo>
                  <a:pt x="90093" y="0"/>
                </a:moveTo>
                <a:lnTo>
                  <a:pt x="67026" y="4459"/>
                </a:lnTo>
                <a:lnTo>
                  <a:pt x="45092" y="16456"/>
                </a:lnTo>
                <a:lnTo>
                  <a:pt x="27019" y="33914"/>
                </a:lnTo>
                <a:lnTo>
                  <a:pt x="15532" y="54762"/>
                </a:lnTo>
                <a:lnTo>
                  <a:pt x="29167" y="54762"/>
                </a:lnTo>
                <a:lnTo>
                  <a:pt x="29366" y="54295"/>
                </a:lnTo>
                <a:lnTo>
                  <a:pt x="45140" y="34318"/>
                </a:lnTo>
                <a:lnTo>
                  <a:pt x="65722" y="20385"/>
                </a:lnTo>
                <a:lnTo>
                  <a:pt x="90093" y="15151"/>
                </a:lnTo>
                <a:lnTo>
                  <a:pt x="134935" y="15151"/>
                </a:lnTo>
                <a:lnTo>
                  <a:pt x="133718" y="13444"/>
                </a:lnTo>
                <a:lnTo>
                  <a:pt x="115451" y="3391"/>
                </a:lnTo>
                <a:lnTo>
                  <a:pt x="90093" y="0"/>
                </a:lnTo>
                <a:close/>
              </a:path>
              <a:path w="291465" h="199390">
                <a:moveTo>
                  <a:pt x="226009" y="0"/>
                </a:moveTo>
                <a:lnTo>
                  <a:pt x="201912" y="4429"/>
                </a:lnTo>
                <a:lnTo>
                  <a:pt x="180662" y="16211"/>
                </a:lnTo>
                <a:lnTo>
                  <a:pt x="163638" y="33089"/>
                </a:lnTo>
                <a:lnTo>
                  <a:pt x="152222" y="52806"/>
                </a:lnTo>
                <a:lnTo>
                  <a:pt x="167126" y="52806"/>
                </a:lnTo>
                <a:lnTo>
                  <a:pt x="167409" y="52168"/>
                </a:lnTo>
                <a:lnTo>
                  <a:pt x="182946" y="33300"/>
                </a:lnTo>
                <a:lnTo>
                  <a:pt x="202927" y="20113"/>
                </a:lnTo>
                <a:lnTo>
                  <a:pt x="226009" y="15151"/>
                </a:lnTo>
                <a:lnTo>
                  <a:pt x="270143" y="15151"/>
                </a:lnTo>
                <a:lnTo>
                  <a:pt x="257270" y="5335"/>
                </a:lnTo>
                <a:lnTo>
                  <a:pt x="2260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820913" y="5993072"/>
            <a:ext cx="157393" cy="1845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010364" y="5993066"/>
            <a:ext cx="222542" cy="184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76973" y="5926049"/>
            <a:ext cx="0" cy="247602"/>
          </a:xfrm>
          <a:custGeom>
            <a:avLst/>
            <a:gdLst/>
            <a:ahLst/>
            <a:cxnLst/>
            <a:rect l="l" t="t" r="r" b="b"/>
            <a:pathLst>
              <a:path h="273050">
                <a:moveTo>
                  <a:pt x="0" y="0"/>
                </a:moveTo>
                <a:lnTo>
                  <a:pt x="0" y="272707"/>
                </a:lnTo>
              </a:path>
            </a:pathLst>
          </a:custGeom>
          <a:ln w="163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311498" y="5923388"/>
            <a:ext cx="154319" cy="254512"/>
          </a:xfrm>
          <a:custGeom>
            <a:avLst/>
            <a:gdLst/>
            <a:ahLst/>
            <a:cxnLst/>
            <a:rect l="l" t="t" r="r" b="b"/>
            <a:pathLst>
              <a:path w="170179" h="280670">
                <a:moveTo>
                  <a:pt x="86995" y="76847"/>
                </a:moveTo>
                <a:lnTo>
                  <a:pt x="51933" y="84061"/>
                </a:lnTo>
                <a:lnTo>
                  <a:pt x="24414" y="104562"/>
                </a:lnTo>
                <a:lnTo>
                  <a:pt x="6436" y="136640"/>
                </a:lnTo>
                <a:lnTo>
                  <a:pt x="0" y="178587"/>
                </a:lnTo>
                <a:lnTo>
                  <a:pt x="5788" y="219874"/>
                </a:lnTo>
                <a:lnTo>
                  <a:pt x="22425" y="252026"/>
                </a:lnTo>
                <a:lnTo>
                  <a:pt x="48820" y="272893"/>
                </a:lnTo>
                <a:lnTo>
                  <a:pt x="83883" y="280327"/>
                </a:lnTo>
                <a:lnTo>
                  <a:pt x="117475" y="273471"/>
                </a:lnTo>
                <a:lnTo>
                  <a:pt x="130491" y="264401"/>
                </a:lnTo>
                <a:lnTo>
                  <a:pt x="84658" y="264401"/>
                </a:lnTo>
                <a:lnTo>
                  <a:pt x="57390" y="258365"/>
                </a:lnTo>
                <a:lnTo>
                  <a:pt x="36021" y="241153"/>
                </a:lnTo>
                <a:lnTo>
                  <a:pt x="22080" y="214112"/>
                </a:lnTo>
                <a:lnTo>
                  <a:pt x="17094" y="178587"/>
                </a:lnTo>
                <a:lnTo>
                  <a:pt x="22542" y="142242"/>
                </a:lnTo>
                <a:lnTo>
                  <a:pt x="37382" y="115292"/>
                </a:lnTo>
                <a:lnTo>
                  <a:pt x="59356" y="98536"/>
                </a:lnTo>
                <a:lnTo>
                  <a:pt x="86207" y="92773"/>
                </a:lnTo>
                <a:lnTo>
                  <a:pt x="140720" y="92773"/>
                </a:lnTo>
                <a:lnTo>
                  <a:pt x="132091" y="82332"/>
                </a:lnTo>
                <a:lnTo>
                  <a:pt x="115569" y="77533"/>
                </a:lnTo>
                <a:lnTo>
                  <a:pt x="86995" y="76847"/>
                </a:lnTo>
                <a:close/>
              </a:path>
              <a:path w="170179" h="280670">
                <a:moveTo>
                  <a:pt x="169697" y="236448"/>
                </a:moveTo>
                <a:lnTo>
                  <a:pt x="154940" y="236448"/>
                </a:lnTo>
                <a:lnTo>
                  <a:pt x="153403" y="242252"/>
                </a:lnTo>
                <a:lnTo>
                  <a:pt x="153403" y="275666"/>
                </a:lnTo>
                <a:lnTo>
                  <a:pt x="169697" y="275666"/>
                </a:lnTo>
                <a:lnTo>
                  <a:pt x="169697" y="236448"/>
                </a:lnTo>
                <a:close/>
              </a:path>
              <a:path w="170179" h="280670">
                <a:moveTo>
                  <a:pt x="140720" y="92773"/>
                </a:moveTo>
                <a:lnTo>
                  <a:pt x="86207" y="92773"/>
                </a:lnTo>
                <a:lnTo>
                  <a:pt x="115936" y="100060"/>
                </a:lnTo>
                <a:lnTo>
                  <a:pt x="137036" y="119326"/>
                </a:lnTo>
                <a:lnTo>
                  <a:pt x="149615" y="146673"/>
                </a:lnTo>
                <a:lnTo>
                  <a:pt x="153784" y="178206"/>
                </a:lnTo>
                <a:lnTo>
                  <a:pt x="148007" y="217386"/>
                </a:lnTo>
                <a:lnTo>
                  <a:pt x="132618" y="244159"/>
                </a:lnTo>
                <a:lnTo>
                  <a:pt x="110530" y="259504"/>
                </a:lnTo>
                <a:lnTo>
                  <a:pt x="84658" y="264401"/>
                </a:lnTo>
                <a:lnTo>
                  <a:pt x="130491" y="264401"/>
                </a:lnTo>
                <a:lnTo>
                  <a:pt x="139139" y="258365"/>
                </a:lnTo>
                <a:lnTo>
                  <a:pt x="150720" y="243304"/>
                </a:lnTo>
                <a:lnTo>
                  <a:pt x="154165" y="236448"/>
                </a:lnTo>
                <a:lnTo>
                  <a:pt x="169697" y="236448"/>
                </a:lnTo>
                <a:lnTo>
                  <a:pt x="169697" y="120726"/>
                </a:lnTo>
                <a:lnTo>
                  <a:pt x="154165" y="120726"/>
                </a:lnTo>
                <a:lnTo>
                  <a:pt x="142857" y="95358"/>
                </a:lnTo>
                <a:lnTo>
                  <a:pt x="140720" y="92773"/>
                </a:lnTo>
                <a:close/>
              </a:path>
              <a:path w="170179" h="280670">
                <a:moveTo>
                  <a:pt x="169697" y="0"/>
                </a:moveTo>
                <a:lnTo>
                  <a:pt x="153403" y="0"/>
                </a:lnTo>
                <a:lnTo>
                  <a:pt x="153403" y="113728"/>
                </a:lnTo>
                <a:lnTo>
                  <a:pt x="154940" y="120726"/>
                </a:lnTo>
                <a:lnTo>
                  <a:pt x="169697" y="120726"/>
                </a:lnTo>
                <a:lnTo>
                  <a:pt x="169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015651" y="5966193"/>
            <a:ext cx="142803" cy="108829"/>
          </a:xfrm>
          <a:custGeom>
            <a:avLst/>
            <a:gdLst/>
            <a:ahLst/>
            <a:cxnLst/>
            <a:rect l="l" t="t" r="r" b="b"/>
            <a:pathLst>
              <a:path w="157479" h="120015">
                <a:moveTo>
                  <a:pt x="157480" y="0"/>
                </a:moveTo>
                <a:lnTo>
                  <a:pt x="0" y="65900"/>
                </a:lnTo>
                <a:lnTo>
                  <a:pt x="109474" y="119443"/>
                </a:lnTo>
                <a:lnTo>
                  <a:pt x="157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58943" y="6083749"/>
            <a:ext cx="143955" cy="202112"/>
          </a:xfrm>
          <a:custGeom>
            <a:avLst/>
            <a:gdLst/>
            <a:ahLst/>
            <a:cxnLst/>
            <a:rect l="l" t="t" r="r" b="b"/>
            <a:pathLst>
              <a:path w="158750" h="222884">
                <a:moveTo>
                  <a:pt x="158559" y="0"/>
                </a:moveTo>
                <a:lnTo>
                  <a:pt x="0" y="69519"/>
                </a:lnTo>
                <a:lnTo>
                  <a:pt x="157988" y="222770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22330" y="5964771"/>
            <a:ext cx="128408" cy="107678"/>
          </a:xfrm>
          <a:custGeom>
            <a:avLst/>
            <a:gdLst/>
            <a:ahLst/>
            <a:cxnLst/>
            <a:rect l="l" t="t" r="r" b="b"/>
            <a:pathLst>
              <a:path w="141604" h="118745">
                <a:moveTo>
                  <a:pt x="47625" y="0"/>
                </a:moveTo>
                <a:lnTo>
                  <a:pt x="0" y="118516"/>
                </a:lnTo>
                <a:lnTo>
                  <a:pt x="141224" y="46189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756633" y="6152953"/>
            <a:ext cx="143379" cy="200384"/>
          </a:xfrm>
          <a:custGeom>
            <a:avLst/>
            <a:gdLst/>
            <a:ahLst/>
            <a:cxnLst/>
            <a:rect l="l" t="t" r="r" b="b"/>
            <a:pathLst>
              <a:path w="158115" h="220979">
                <a:moveTo>
                  <a:pt x="0" y="0"/>
                </a:moveTo>
                <a:lnTo>
                  <a:pt x="0" y="220764"/>
                </a:lnTo>
                <a:lnTo>
                  <a:pt x="157937" y="153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011367" y="6011532"/>
            <a:ext cx="242995" cy="259694"/>
          </a:xfrm>
          <a:custGeom>
            <a:avLst/>
            <a:gdLst/>
            <a:ahLst/>
            <a:cxnLst/>
            <a:rect l="l" t="t" r="r" b="b"/>
            <a:pathLst>
              <a:path w="267970" h="286384">
                <a:moveTo>
                  <a:pt x="267652" y="0"/>
                </a:moveTo>
                <a:lnTo>
                  <a:pt x="109562" y="81013"/>
                </a:lnTo>
                <a:lnTo>
                  <a:pt x="0" y="137096"/>
                </a:lnTo>
                <a:lnTo>
                  <a:pt x="0" y="286207"/>
                </a:lnTo>
                <a:lnTo>
                  <a:pt x="267652" y="148094"/>
                </a:lnTo>
                <a:lnTo>
                  <a:pt x="267652" y="0"/>
                </a:lnTo>
                <a:close/>
              </a:path>
              <a:path w="267970" h="286384">
                <a:moveTo>
                  <a:pt x="109575" y="80962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011368" y="5888587"/>
            <a:ext cx="145682" cy="133014"/>
          </a:xfrm>
          <a:custGeom>
            <a:avLst/>
            <a:gdLst/>
            <a:ahLst/>
            <a:cxnLst/>
            <a:rect l="l" t="t" r="r" b="b"/>
            <a:pathLst>
              <a:path w="160654" h="146684">
                <a:moveTo>
                  <a:pt x="0" y="0"/>
                </a:moveTo>
                <a:lnTo>
                  <a:pt x="12" y="146253"/>
                </a:lnTo>
                <a:lnTo>
                  <a:pt x="160235" y="791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966205" y="6119592"/>
            <a:ext cx="39156" cy="152016"/>
          </a:xfrm>
          <a:custGeom>
            <a:avLst/>
            <a:gdLst/>
            <a:ahLst/>
            <a:cxnLst/>
            <a:rect l="l" t="t" r="r" b="b"/>
            <a:pathLst>
              <a:path w="43179" h="167640">
                <a:moveTo>
                  <a:pt x="0" y="0"/>
                </a:moveTo>
                <a:lnTo>
                  <a:pt x="0" y="148399"/>
                </a:lnTo>
                <a:lnTo>
                  <a:pt x="43154" y="167398"/>
                </a:lnTo>
                <a:lnTo>
                  <a:pt x="43154" y="18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60741" y="5888698"/>
            <a:ext cx="244723" cy="187141"/>
          </a:xfrm>
          <a:custGeom>
            <a:avLst/>
            <a:gdLst/>
            <a:ahLst/>
            <a:cxnLst/>
            <a:rect l="l" t="t" r="r" b="b"/>
            <a:pathLst>
              <a:path w="269875" h="206375">
                <a:moveTo>
                  <a:pt x="269748" y="0"/>
                </a:moveTo>
                <a:lnTo>
                  <a:pt x="0" y="139966"/>
                </a:lnTo>
                <a:lnTo>
                  <a:pt x="159766" y="206349"/>
                </a:lnTo>
                <a:lnTo>
                  <a:pt x="265696" y="151231"/>
                </a:lnTo>
                <a:lnTo>
                  <a:pt x="265010" y="150888"/>
                </a:lnTo>
                <a:lnTo>
                  <a:pt x="269748" y="148907"/>
                </a:lnTo>
                <a:lnTo>
                  <a:pt x="269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014851" y="6264838"/>
            <a:ext cx="237813" cy="213053"/>
          </a:xfrm>
          <a:custGeom>
            <a:avLst/>
            <a:gdLst/>
            <a:ahLst/>
            <a:cxnLst/>
            <a:rect l="l" t="t" r="r" b="b"/>
            <a:pathLst>
              <a:path w="262254" h="234950">
                <a:moveTo>
                  <a:pt x="171094" y="0"/>
                </a:moveTo>
                <a:lnTo>
                  <a:pt x="0" y="234480"/>
                </a:lnTo>
                <a:lnTo>
                  <a:pt x="261772" y="101206"/>
                </a:lnTo>
                <a:lnTo>
                  <a:pt x="1710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08004" y="6220454"/>
            <a:ext cx="246085" cy="2561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60721" y="6296719"/>
            <a:ext cx="237813" cy="182535"/>
          </a:xfrm>
          <a:custGeom>
            <a:avLst/>
            <a:gdLst/>
            <a:ahLst/>
            <a:cxnLst/>
            <a:rect l="l" t="t" r="r" b="b"/>
            <a:pathLst>
              <a:path w="262254" h="201295">
                <a:moveTo>
                  <a:pt x="157797" y="0"/>
                </a:moveTo>
                <a:lnTo>
                  <a:pt x="0" y="67525"/>
                </a:lnTo>
                <a:lnTo>
                  <a:pt x="261683" y="200939"/>
                </a:lnTo>
                <a:lnTo>
                  <a:pt x="157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756633" y="6020430"/>
            <a:ext cx="141651" cy="120922"/>
          </a:xfrm>
          <a:custGeom>
            <a:avLst/>
            <a:gdLst/>
            <a:ahLst/>
            <a:cxnLst/>
            <a:rect l="l" t="t" r="r" b="b"/>
            <a:pathLst>
              <a:path w="156209" h="133350">
                <a:moveTo>
                  <a:pt x="0" y="0"/>
                </a:moveTo>
                <a:lnTo>
                  <a:pt x="0" y="133210"/>
                </a:lnTo>
                <a:lnTo>
                  <a:pt x="155981" y="648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912184" y="6299807"/>
            <a:ext cx="89828" cy="173897"/>
          </a:xfrm>
          <a:custGeom>
            <a:avLst/>
            <a:gdLst/>
            <a:ahLst/>
            <a:cxnLst/>
            <a:rect l="l" t="t" r="r" b="b"/>
            <a:pathLst>
              <a:path w="99059" h="191770">
                <a:moveTo>
                  <a:pt x="0" y="0"/>
                </a:moveTo>
                <a:lnTo>
                  <a:pt x="99034" y="191528"/>
                </a:lnTo>
                <a:lnTo>
                  <a:pt x="99034" y="506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928E25-AE93-4BAC-8787-05C16DEC7022}"/>
              </a:ext>
            </a:extLst>
          </p:cNvPr>
          <p:cNvSpPr txBox="1"/>
          <p:nvPr/>
        </p:nvSpPr>
        <p:spPr>
          <a:xfrm>
            <a:off x="237385" y="2858112"/>
            <a:ext cx="69610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Daha fazla bilgi, yardım ve istekleriniz için: </a:t>
            </a:r>
          </a:p>
          <a:p>
            <a:r>
              <a:rPr lang="tr-TR" sz="2400" dirty="0">
                <a:solidFill>
                  <a:schemeClr val="bg1"/>
                </a:solidFill>
              </a:rPr>
              <a:t>Mine Tonta</a:t>
            </a:r>
          </a:p>
          <a:p>
            <a:r>
              <a:rPr lang="tr-TR" sz="2400" dirty="0">
                <a:solidFill>
                  <a:schemeClr val="bg1"/>
                </a:solidFill>
              </a:rPr>
              <a:t>Türkiye ve Orta Asya Temsilcisi</a:t>
            </a:r>
          </a:p>
          <a:p>
            <a:r>
              <a:rPr lang="tr-TR" sz="2400" dirty="0">
                <a:solidFill>
                  <a:schemeClr val="bg1"/>
                </a:solidFill>
              </a:rPr>
              <a:t>mtonta@emerald.com</a:t>
            </a:r>
          </a:p>
          <a:p>
            <a:endParaRPr lang="tr-TR" sz="2400" dirty="0">
              <a:solidFill>
                <a:schemeClr val="bg1"/>
              </a:solidFill>
            </a:endParaRPr>
          </a:p>
          <a:p>
            <a:r>
              <a:rPr lang="tr-TR" sz="2400" dirty="0">
                <a:solidFill>
                  <a:schemeClr val="bg1"/>
                </a:solidFill>
              </a:rPr>
              <a:t>Sosyal Medya: </a:t>
            </a:r>
          </a:p>
          <a:p>
            <a:r>
              <a:rPr lang="tr-TR" sz="2400" dirty="0">
                <a:solidFill>
                  <a:schemeClr val="bg1"/>
                </a:solidFill>
              </a:rPr>
              <a:t>https://www.facebook.com/EmeraldPublishingImpact</a:t>
            </a:r>
          </a:p>
          <a:p>
            <a:r>
              <a:rPr lang="tr-TR" sz="2400" dirty="0">
                <a:solidFill>
                  <a:schemeClr val="bg1"/>
                </a:solidFill>
              </a:rPr>
              <a:t>https://twitter.com/EmeraldGlobal</a:t>
            </a:r>
          </a:p>
          <a:p>
            <a:r>
              <a:rPr lang="tr-TR" sz="2400" dirty="0">
                <a:solidFill>
                  <a:schemeClr val="bg1"/>
                </a:solidFill>
              </a:rPr>
              <a:t>https://www.facebook.com/EmeraldMENATeam/</a:t>
            </a:r>
          </a:p>
        </p:txBody>
      </p:sp>
    </p:spTree>
    <p:extLst>
      <p:ext uri="{BB962C8B-B14F-4D97-AF65-F5344CB8AC3E}">
        <p14:creationId xmlns:p14="http://schemas.microsoft.com/office/powerpoint/2010/main" val="46092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5CD764-7448-4CCC-96DA-19C597BA8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80" y="1560630"/>
            <a:ext cx="2931879" cy="3379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008080"/>
                </a:solidFill>
                <a:latin typeface="Georgia" panose="02040502050405020303" pitchFamily="18" charset="0"/>
              </a:rPr>
              <a:t>Emerald</a:t>
            </a:r>
            <a:r>
              <a:rPr lang="tr-TR" sz="3200" dirty="0">
                <a:solidFill>
                  <a:srgbClr val="008080"/>
                </a:solidFill>
                <a:latin typeface="Georgia" panose="02040502050405020303" pitchFamily="18" charset="0"/>
              </a:rPr>
              <a:t> - Tanıtım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541" y="1560630"/>
            <a:ext cx="7563059" cy="4475272"/>
          </a:xfrm>
        </p:spPr>
        <p:txBody>
          <a:bodyPr>
            <a:norm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buClr>
                <a:srgbClr val="00808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Emerald Group Publishing Limited 1967’de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İngiltere’de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kur</a:t>
            </a: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ulmuş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uluslararası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bir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yayınevidir</a:t>
            </a:r>
            <a:endParaRPr lang="en-GB" sz="2200" kern="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buClr>
                <a:srgbClr val="00808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</a:t>
            </a: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09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elektronik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dergi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2600’den fazla kitap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ve </a:t>
            </a: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2.500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Vaka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çalışması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sunar</a:t>
            </a:r>
            <a:endParaRPr lang="en-GB" sz="2200" kern="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buClr>
                <a:srgbClr val="00808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Konu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alanları</a:t>
            </a: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; yönetim, işletme, ekonomi, eğitim, mühendislik, bilgi bilim ve ilgili konular</a:t>
            </a:r>
            <a:endParaRPr lang="en-GB" sz="2200" kern="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buClr>
                <a:srgbClr val="00808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EKUAL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üzerinden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bütün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dergiler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(Premier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Koleksiyonu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</a:t>
            </a: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ve Sosyal Bilimler kitapları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üniversitelerin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erişimine</a:t>
            </a:r>
            <a:r>
              <a:rPr lang="en-GB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açı</a:t>
            </a: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ktır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buClr>
                <a:srgbClr val="00808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tr-TR" sz="2200" kern="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Yaklaşık 140 ülkeden 58.000’den fazla yazar içeriğe katkıda bulunur. </a:t>
            </a:r>
            <a:endParaRPr lang="en-GB" sz="2200" kern="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exagon 6"/>
          <p:cNvSpPr/>
          <p:nvPr/>
        </p:nvSpPr>
        <p:spPr>
          <a:xfrm rot="5400000">
            <a:off x="8651246" y="4210366"/>
            <a:ext cx="1057968" cy="912041"/>
          </a:xfrm>
          <a:prstGeom prst="hexagon">
            <a:avLst/>
          </a:prstGeom>
          <a:solidFill>
            <a:srgbClr val="DDDD2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56ABEF1-4431-48C0-8988-B9FF0199A9B8}"/>
              </a:ext>
            </a:extLst>
          </p:cNvPr>
          <p:cNvSpPr/>
          <p:nvPr/>
        </p:nvSpPr>
        <p:spPr>
          <a:xfrm rot="5400000">
            <a:off x="10532129" y="1467447"/>
            <a:ext cx="882536" cy="760806"/>
          </a:xfrm>
          <a:prstGeom prst="hexagon">
            <a:avLst/>
          </a:prstGeom>
          <a:solidFill>
            <a:srgbClr val="01998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bird&#10;&#10;Description automatically generated">
            <a:extLst>
              <a:ext uri="{FF2B5EF4-FFF2-40B4-BE49-F238E27FC236}">
                <a16:creationId xmlns:a16="http://schemas.microsoft.com/office/drawing/2014/main" id="{58478E41-7244-4E5C-8864-1FE5B0CB5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40854-83D9-444E-8C73-8E4CE8465570}"/>
              </a:ext>
            </a:extLst>
          </p:cNvPr>
          <p:cNvSpPr/>
          <p:nvPr/>
        </p:nvSpPr>
        <p:spPr>
          <a:xfrm>
            <a:off x="9863191" y="1602769"/>
            <a:ext cx="1849348" cy="81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F89D9-49D3-4D96-9630-86D894039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" y="1076323"/>
            <a:ext cx="9839325" cy="5285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3F4B7-8674-4BBB-B270-B171384BCD4E}"/>
              </a:ext>
            </a:extLst>
          </p:cNvPr>
          <p:cNvSpPr txBox="1"/>
          <p:nvPr/>
        </p:nvSpPr>
        <p:spPr>
          <a:xfrm>
            <a:off x="285750" y="153441"/>
            <a:ext cx="711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0089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Dergi ana konu başlıkları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89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6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13F4B7-8674-4BBB-B270-B171384BCD4E}"/>
              </a:ext>
            </a:extLst>
          </p:cNvPr>
          <p:cNvSpPr txBox="1"/>
          <p:nvPr/>
        </p:nvSpPr>
        <p:spPr>
          <a:xfrm>
            <a:off x="285750" y="153441"/>
            <a:ext cx="7115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0089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Dergi alt konu başlıkları</a:t>
            </a: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89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89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28F15-2857-4DC2-A574-B1FDF14AD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71" y="994801"/>
            <a:ext cx="9855047" cy="54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46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13F4B7-8674-4BBB-B270-B171384BCD4E}"/>
              </a:ext>
            </a:extLst>
          </p:cNvPr>
          <p:cNvSpPr txBox="1"/>
          <p:nvPr/>
        </p:nvSpPr>
        <p:spPr>
          <a:xfrm>
            <a:off x="285750" y="153441"/>
            <a:ext cx="711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0089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Dergi alt konu başlıkları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89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8D6D69-C146-4660-91F0-CAF3FD89C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4"/>
          <a:stretch/>
        </p:blipFill>
        <p:spPr>
          <a:xfrm>
            <a:off x="763712" y="1110492"/>
            <a:ext cx="4810233" cy="52931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ACC3B2-54A6-440D-AFA3-53B0CBE23D49}"/>
              </a:ext>
            </a:extLst>
          </p:cNvPr>
          <p:cNvGrpSpPr/>
          <p:nvPr/>
        </p:nvGrpSpPr>
        <p:grpSpPr>
          <a:xfrm>
            <a:off x="6369978" y="300183"/>
            <a:ext cx="4810233" cy="6257633"/>
            <a:chOff x="376158" y="1089945"/>
            <a:chExt cx="3930641" cy="56970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86A5CE-3DA5-4914-8B4E-11E7C001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158" y="5380314"/>
              <a:ext cx="3930641" cy="14066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BC4B55-D47B-462A-B293-37B2BFBCC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857"/>
            <a:stretch/>
          </p:blipFill>
          <p:spPr>
            <a:xfrm>
              <a:off x="376158" y="1089945"/>
              <a:ext cx="3930641" cy="4268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858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Social Sciences</a:t>
            </a:r>
            <a:r>
              <a:rPr lang="tr-TR" sz="3600" dirty="0"/>
              <a:t> ekitapları </a:t>
            </a:r>
            <a:endParaRPr lang="en-GB" sz="36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2B150CE-DA26-4E09-A59E-4EBDB40778F3}"/>
              </a:ext>
            </a:extLst>
          </p:cNvPr>
          <p:cNvSpPr txBox="1">
            <a:spLocks/>
          </p:cNvSpPr>
          <p:nvPr/>
        </p:nvSpPr>
        <p:spPr>
          <a:xfrm>
            <a:off x="832301" y="4715952"/>
            <a:ext cx="11140155" cy="64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700" b="0" i="0" u="none" strike="noStrike" kern="1200" cap="none" spc="0" normalizeH="0" baseline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Georgia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F7489-33FB-4291-B95E-95C941BF2C4B}"/>
              </a:ext>
            </a:extLst>
          </p:cNvPr>
          <p:cNvSpPr txBox="1"/>
          <p:nvPr/>
        </p:nvSpPr>
        <p:spPr>
          <a:xfrm>
            <a:off x="5010218" y="1283634"/>
            <a:ext cx="6951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Eğitim ve Sosyoloji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konularında kapsamlı bir koleksiyon. Eğitim yönetimi, kapsayıcı eğitim, eğitimde teknoloji kullanımı, kriminoloji, sosyal mediya ve kültürel çeşitlilik gibi alt konular.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311832-52BA-4437-95AF-83642E7E8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23" y="1490464"/>
            <a:ext cx="3852936" cy="3896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4C9E0E-524B-4298-A8E4-83416684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103" y="2360495"/>
            <a:ext cx="7005783" cy="30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Social Sciences</a:t>
            </a:r>
            <a:r>
              <a:rPr lang="tr-TR" sz="3600" dirty="0"/>
              <a:t> ekitapları </a:t>
            </a:r>
            <a:endParaRPr lang="en-GB" sz="36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2B150CE-DA26-4E09-A59E-4EBDB40778F3}"/>
              </a:ext>
            </a:extLst>
          </p:cNvPr>
          <p:cNvSpPr txBox="1">
            <a:spLocks/>
          </p:cNvSpPr>
          <p:nvPr/>
        </p:nvSpPr>
        <p:spPr>
          <a:xfrm>
            <a:off x="832301" y="4715952"/>
            <a:ext cx="11140155" cy="64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700" b="0" i="0" u="none" strike="noStrike" kern="1200" cap="none" spc="0" normalizeH="0" baseline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Georgia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Georgia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F7489-33FB-4291-B95E-95C941BF2C4B}"/>
              </a:ext>
            </a:extLst>
          </p:cNvPr>
          <p:cNvSpPr txBox="1"/>
          <p:nvPr/>
        </p:nvSpPr>
        <p:spPr>
          <a:xfrm>
            <a:off x="5010218" y="1283634"/>
            <a:ext cx="6511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200" dirty="0">
                <a:solidFill>
                  <a:prstClr val="black"/>
                </a:solidFill>
                <a:latin typeface="Calibri" panose="020F0502020204030204"/>
              </a:rPr>
              <a:t>1999’dan itibaren yeni yayımlanan kitaplar da dahil bütün koleksiyona sınırsız erişim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200" dirty="0">
                <a:solidFill>
                  <a:prstClr val="black"/>
                </a:solidFill>
                <a:latin typeface="Calibri" panose="020F0502020204030204"/>
              </a:rPr>
              <a:t>İsteyen kütüphanelere toplu MARC kayıtları sağlanır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311832-52BA-4437-95AF-83642E7E8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23" y="1490464"/>
            <a:ext cx="3852936" cy="3896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B9F26-AA0B-4707-8885-4AF053E1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27" y="2883269"/>
            <a:ext cx="1603387" cy="153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F3437-140E-40AB-B1C2-D7AB20F98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995" y="2883268"/>
            <a:ext cx="1579001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erald_publishing" id="{5EC2FCBC-31E0-4B6B-B698-3E35573930ED}" vid="{12FBFD35-0B44-4FCE-92CE-5655286AAB90}"/>
    </a:ext>
  </a:extLst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49B5514-B3E2-4BA8-A766-CF9071BC6BBA}" vid="{B6E909E2-FC9D-438E-899B-08123183497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9B1973DC34341B13031C4DC83522E" ma:contentTypeVersion="4" ma:contentTypeDescription="Create a new document." ma:contentTypeScope="" ma:versionID="ec6b9662f82fa5da4f66ef5b03cbe75f">
  <xsd:schema xmlns:xsd="http://www.w3.org/2001/XMLSchema" xmlns:xs="http://www.w3.org/2001/XMLSchema" xmlns:p="http://schemas.microsoft.com/office/2006/metadata/properties" xmlns:ns2="fbe43cdb-d560-4a99-9eae-3feed536bcc8" targetNamespace="http://schemas.microsoft.com/office/2006/metadata/properties" ma:root="true" ma:fieldsID="7a8c1ff235ad07eea7245508228a4e51" ns2:_="">
    <xsd:import namespace="fbe43cdb-d560-4a99-9eae-3feed536bc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43cdb-d560-4a99-9eae-3feed536bc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9DFC36-BDBB-4222-B4D9-8695A452C3E3}">
  <ds:schemaRefs>
    <ds:schemaRef ds:uri="3e2d29a5-21d2-4a0c-9f53-fe532eed86f5"/>
    <ds:schemaRef ds:uri="879ccb9f-31b1-465d-adfe-74879f1ef9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32B87B-3B55-4948-9A54-580A710F2E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e43cdb-d560-4a99-9eae-3feed536bc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55DBD8-B71C-4A2F-8981-1220C167DE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58462</TotalTime>
  <Words>865</Words>
  <Application>Microsoft Office PowerPoint</Application>
  <PresentationFormat>Geniş ekran</PresentationFormat>
  <Paragraphs>176</Paragraphs>
  <Slides>28</Slides>
  <Notes>17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Georgia</vt:lpstr>
      <vt:lpstr>Museo Sans 100</vt:lpstr>
      <vt:lpstr>Verdana</vt:lpstr>
      <vt:lpstr>office theme</vt:lpstr>
      <vt:lpstr>1_Office Theme</vt:lpstr>
      <vt:lpstr>Theme1</vt:lpstr>
      <vt:lpstr>Emerald Publishing</vt:lpstr>
      <vt:lpstr>İçerik </vt:lpstr>
      <vt:lpstr>Emerald - Tanıtım</vt:lpstr>
      <vt:lpstr>PowerPoint Sunusu</vt:lpstr>
      <vt:lpstr>PowerPoint Sunusu</vt:lpstr>
      <vt:lpstr>PowerPoint Sunusu</vt:lpstr>
      <vt:lpstr>PowerPoint Sunusu</vt:lpstr>
      <vt:lpstr>Social Sciences ekitapları </vt:lpstr>
      <vt:lpstr>Social Sciences ekitapları </vt:lpstr>
      <vt:lpstr>Emerald Insight Platform kullanımı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Gözden geçirme </vt:lpstr>
      <vt:lpstr>Kişisel hesap oluşturma</vt:lpstr>
      <vt:lpstr>Kişisel hesap oluşturma</vt:lpstr>
      <vt:lpstr>Kütüphaneci Admin hesabı oluşturma</vt:lpstr>
      <vt:lpstr>Hizmetler Eğitimler </vt:lpstr>
      <vt:lpstr>Hizmetler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Lambert</dc:creator>
  <cp:lastModifiedBy>erdal akilli</cp:lastModifiedBy>
  <cp:revision>84</cp:revision>
  <cp:lastPrinted>2020-10-06T21:41:11Z</cp:lastPrinted>
  <dcterms:created xsi:type="dcterms:W3CDTF">2020-09-07T11:16:07Z</dcterms:created>
  <dcterms:modified xsi:type="dcterms:W3CDTF">2022-03-09T06:28:36Z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0x0101009359B1973DC34341B13031C4DC83522E</vt:lpwstr>
  </property>
</Properties>
</file>